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Comfortaa"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562" y="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4577901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4577901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14577901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1457790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14577901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14577901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145779017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14577901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145779017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14577901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145779017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14577901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4c428e03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4c428e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14c428e0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14c428e0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14c428e0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14c428e0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14577901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14577901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6e716baf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6e716baf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14577901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14577901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14c428e03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14c428e0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14c428e03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14c428e03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14c428e03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14c428e0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14577901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14577901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145779017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14577901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145779017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14577901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6e716baf7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6e716baf7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6e716baf7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6e716baf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e716baf7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6e716baf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6e716baf7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6e716baf7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14577901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14577901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6e716baf7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6e716baf7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6e716baf7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6e716baf7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15"/>
        <p:cNvGrpSpPr/>
        <p:nvPr/>
      </p:nvGrpSpPr>
      <p:grpSpPr>
        <a:xfrm>
          <a:off x="0" y="0"/>
          <a:ext cx="0" cy="0"/>
          <a:chOff x="0" y="0"/>
          <a:chExt cx="0" cy="0"/>
        </a:xfrm>
      </p:grpSpPr>
      <p:sp>
        <p:nvSpPr>
          <p:cNvPr id="16" name="Google Shape;16;p2"/>
          <p:cNvSpPr txBox="1">
            <a:spLocks noGrp="1"/>
          </p:cNvSpPr>
          <p:nvPr>
            <p:ph type="body" idx="1"/>
          </p:nvPr>
        </p:nvSpPr>
        <p:spPr>
          <a:xfrm>
            <a:off x="227013" y="1282013"/>
            <a:ext cx="8691600" cy="3288300"/>
          </a:xfrm>
          <a:prstGeom prst="rect">
            <a:avLst/>
          </a:prstGeom>
          <a:noFill/>
          <a:ln>
            <a:noFill/>
          </a:ln>
        </p:spPr>
        <p:txBody>
          <a:bodyPr spcFirstLastPara="1" wrap="square" lIns="91425" tIns="45700" rIns="91425" bIns="45700"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8" name="Google Shape;18;p2"/>
          <p:cNvSpPr txBox="1">
            <a:spLocks noGrp="1"/>
          </p:cNvSpPr>
          <p:nvPr>
            <p:ph type="title"/>
          </p:nvPr>
        </p:nvSpPr>
        <p:spPr>
          <a:xfrm>
            <a:off x="227013" y="313765"/>
            <a:ext cx="7303200" cy="402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2"/>
          <p:cNvSpPr txBox="1">
            <a:spLocks noGrp="1"/>
          </p:cNvSpPr>
          <p:nvPr>
            <p:ph type="body" idx="2"/>
          </p:nvPr>
        </p:nvSpPr>
        <p:spPr>
          <a:xfrm>
            <a:off x="227013" y="754577"/>
            <a:ext cx="8691600" cy="3060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head w/ Bullets 2 col">
  <p:cSld name="Subhead w/ Bullets 2 col">
    <p:spTree>
      <p:nvGrpSpPr>
        <p:cNvPr id="1" name="Shape 20"/>
        <p:cNvGrpSpPr/>
        <p:nvPr/>
      </p:nvGrpSpPr>
      <p:grpSpPr>
        <a:xfrm>
          <a:off x="0" y="0"/>
          <a:ext cx="0" cy="0"/>
          <a:chOff x="0" y="0"/>
          <a:chExt cx="0" cy="0"/>
        </a:xfrm>
      </p:grpSpPr>
      <p:sp>
        <p:nvSpPr>
          <p:cNvPr id="21" name="Google Shape;21;p3"/>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22" name="Google Shape;22;p3"/>
          <p:cNvSpPr txBox="1">
            <a:spLocks noGrp="1"/>
          </p:cNvSpPr>
          <p:nvPr>
            <p:ph type="body" idx="1"/>
          </p:nvPr>
        </p:nvSpPr>
        <p:spPr>
          <a:xfrm>
            <a:off x="227013" y="1282013"/>
            <a:ext cx="4242000" cy="3288300"/>
          </a:xfrm>
          <a:prstGeom prst="rect">
            <a:avLst/>
          </a:prstGeom>
          <a:noFill/>
          <a:ln>
            <a:noFill/>
          </a:ln>
        </p:spPr>
        <p:txBody>
          <a:bodyPr spcFirstLastPara="1" wrap="square" lIns="91425" tIns="45700" rIns="91425" bIns="45700"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title"/>
          </p:nvPr>
        </p:nvSpPr>
        <p:spPr>
          <a:xfrm>
            <a:off x="227013" y="313765"/>
            <a:ext cx="7303200" cy="402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3"/>
          <p:cNvSpPr txBox="1">
            <a:spLocks noGrp="1"/>
          </p:cNvSpPr>
          <p:nvPr>
            <p:ph type="body" idx="2"/>
          </p:nvPr>
        </p:nvSpPr>
        <p:spPr>
          <a:xfrm>
            <a:off x="227013" y="754577"/>
            <a:ext cx="8691600" cy="3060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body" idx="3"/>
          </p:nvPr>
        </p:nvSpPr>
        <p:spPr>
          <a:xfrm>
            <a:off x="4627391" y="1282013"/>
            <a:ext cx="4242000" cy="3288300"/>
          </a:xfrm>
          <a:prstGeom prst="rect">
            <a:avLst/>
          </a:prstGeom>
          <a:noFill/>
          <a:ln>
            <a:noFill/>
          </a:ln>
        </p:spPr>
        <p:txBody>
          <a:bodyPr spcFirstLastPara="1" wrap="square" lIns="91425" tIns="45700" rIns="91425" bIns="45700"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227013" y="1282013"/>
            <a:ext cx="8691600" cy="32883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title"/>
          </p:nvPr>
        </p:nvSpPr>
        <p:spPr>
          <a:xfrm>
            <a:off x="227013" y="313765"/>
            <a:ext cx="7303200" cy="402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30" name="Google Shape;30;p4"/>
          <p:cNvSpPr txBox="1">
            <a:spLocks noGrp="1"/>
          </p:cNvSpPr>
          <p:nvPr>
            <p:ph type="body" idx="2"/>
          </p:nvPr>
        </p:nvSpPr>
        <p:spPr>
          <a:xfrm>
            <a:off x="227013" y="754577"/>
            <a:ext cx="8691600" cy="3060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head w/ No Bullets 2 col">
  <p:cSld name="Subhead w/ No Bullets 2 col">
    <p:spTree>
      <p:nvGrpSpPr>
        <p:cNvPr id="1" name="Shape 31"/>
        <p:cNvGrpSpPr/>
        <p:nvPr/>
      </p:nvGrpSpPr>
      <p:grpSpPr>
        <a:xfrm>
          <a:off x="0" y="0"/>
          <a:ext cx="0" cy="0"/>
          <a:chOff x="0" y="0"/>
          <a:chExt cx="0" cy="0"/>
        </a:xfrm>
      </p:grpSpPr>
      <p:sp>
        <p:nvSpPr>
          <p:cNvPr id="32" name="Google Shape;32;p5"/>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33" name="Google Shape;33;p5"/>
          <p:cNvSpPr txBox="1">
            <a:spLocks noGrp="1"/>
          </p:cNvSpPr>
          <p:nvPr>
            <p:ph type="body" idx="1"/>
          </p:nvPr>
        </p:nvSpPr>
        <p:spPr>
          <a:xfrm>
            <a:off x="227013" y="1282013"/>
            <a:ext cx="4214700" cy="32883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title"/>
          </p:nvPr>
        </p:nvSpPr>
        <p:spPr>
          <a:xfrm>
            <a:off x="227013" y="313765"/>
            <a:ext cx="7303200" cy="402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2"/>
          </p:nvPr>
        </p:nvSpPr>
        <p:spPr>
          <a:xfrm>
            <a:off x="227013" y="754577"/>
            <a:ext cx="8691600" cy="3060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3"/>
          </p:nvPr>
        </p:nvSpPr>
        <p:spPr>
          <a:xfrm>
            <a:off x="4620526" y="1282013"/>
            <a:ext cx="4269600" cy="32883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37"/>
        <p:cNvGrpSpPr/>
        <p:nvPr/>
      </p:nvGrpSpPr>
      <p:grpSpPr>
        <a:xfrm>
          <a:off x="0" y="0"/>
          <a:ext cx="0" cy="0"/>
          <a:chOff x="0" y="0"/>
          <a:chExt cx="0" cy="0"/>
        </a:xfrm>
      </p:grpSpPr>
      <p:sp>
        <p:nvSpPr>
          <p:cNvPr id="38" name="Google Shape;38;p6"/>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39" name="Google Shape;39;p6"/>
          <p:cNvSpPr txBox="1">
            <a:spLocks noGrp="1"/>
          </p:cNvSpPr>
          <p:nvPr>
            <p:ph type="body" idx="1"/>
          </p:nvPr>
        </p:nvSpPr>
        <p:spPr>
          <a:xfrm>
            <a:off x="227013" y="834082"/>
            <a:ext cx="8691600" cy="37362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title"/>
          </p:nvPr>
        </p:nvSpPr>
        <p:spPr>
          <a:xfrm>
            <a:off x="227013" y="313765"/>
            <a:ext cx="7303200" cy="402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with no Subhead 2 col">
  <p:cSld name="Title with no Subhead 2 col">
    <p:spTree>
      <p:nvGrpSpPr>
        <p:cNvPr id="1" name="Shape 41"/>
        <p:cNvGrpSpPr/>
        <p:nvPr/>
      </p:nvGrpSpPr>
      <p:grpSpPr>
        <a:xfrm>
          <a:off x="0" y="0"/>
          <a:ext cx="0" cy="0"/>
          <a:chOff x="0" y="0"/>
          <a:chExt cx="0" cy="0"/>
        </a:xfrm>
      </p:grpSpPr>
      <p:sp>
        <p:nvSpPr>
          <p:cNvPr id="42" name="Google Shape;42;p7"/>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43" name="Google Shape;43;p7"/>
          <p:cNvSpPr txBox="1">
            <a:spLocks noGrp="1"/>
          </p:cNvSpPr>
          <p:nvPr>
            <p:ph type="body" idx="1"/>
          </p:nvPr>
        </p:nvSpPr>
        <p:spPr>
          <a:xfrm>
            <a:off x="227013" y="834082"/>
            <a:ext cx="4248900" cy="37362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 name="Google Shape;44;p7"/>
          <p:cNvSpPr txBox="1">
            <a:spLocks noGrp="1"/>
          </p:cNvSpPr>
          <p:nvPr>
            <p:ph type="title"/>
          </p:nvPr>
        </p:nvSpPr>
        <p:spPr>
          <a:xfrm>
            <a:off x="227013" y="313765"/>
            <a:ext cx="7303200" cy="402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7"/>
          <p:cNvSpPr txBox="1">
            <a:spLocks noGrp="1"/>
          </p:cNvSpPr>
          <p:nvPr>
            <p:ph type="body" idx="2"/>
          </p:nvPr>
        </p:nvSpPr>
        <p:spPr>
          <a:xfrm>
            <a:off x="4661715" y="834082"/>
            <a:ext cx="4248900" cy="37362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48" name="Google Shape;48;p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 name="Google Shape;49;p8"/>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cxnSp>
        <p:nvCxnSpPr>
          <p:cNvPr id="6" name="Google Shape;6;p1"/>
          <p:cNvCxnSpPr/>
          <p:nvPr/>
        </p:nvCxnSpPr>
        <p:spPr>
          <a:xfrm>
            <a:off x="6099048" y="4814516"/>
            <a:ext cx="3045000" cy="0"/>
          </a:xfrm>
          <a:prstGeom prst="straightConnector1">
            <a:avLst/>
          </a:prstGeom>
          <a:noFill/>
          <a:ln w="50800" cap="flat" cmpd="sng">
            <a:solidFill>
              <a:srgbClr val="DF7023"/>
            </a:solidFill>
            <a:prstDash val="solid"/>
            <a:round/>
            <a:headEnd type="none" w="sm" len="sm"/>
            <a:tailEnd type="none" w="sm" len="sm"/>
          </a:ln>
        </p:spPr>
      </p:cxnSp>
      <p:cxnSp>
        <p:nvCxnSpPr>
          <p:cNvPr id="7" name="Google Shape;7;p1"/>
          <p:cNvCxnSpPr/>
          <p:nvPr/>
        </p:nvCxnSpPr>
        <p:spPr>
          <a:xfrm>
            <a:off x="0" y="4814934"/>
            <a:ext cx="6099000" cy="0"/>
          </a:xfrm>
          <a:prstGeom prst="straightConnector1">
            <a:avLst/>
          </a:prstGeom>
          <a:noFill/>
          <a:ln w="50800" cap="flat" cmpd="sng">
            <a:solidFill>
              <a:srgbClr val="0F787D"/>
            </a:solidFill>
            <a:prstDash val="solid"/>
            <a:round/>
            <a:headEnd type="none" w="sm" len="sm"/>
            <a:tailEnd type="none" w="sm" len="sm"/>
          </a:ln>
        </p:spPr>
      </p:cxnSp>
      <p:sp>
        <p:nvSpPr>
          <p:cNvPr id="8" name="Google Shape;8;p1"/>
          <p:cNvSpPr/>
          <p:nvPr/>
        </p:nvSpPr>
        <p:spPr>
          <a:xfrm>
            <a:off x="0" y="4834890"/>
            <a:ext cx="9144000" cy="3087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Google Shape;9;p1"/>
          <p:cNvPicPr preferRelativeResize="0"/>
          <p:nvPr/>
        </p:nvPicPr>
        <p:blipFill rotWithShape="1">
          <a:blip r:embed="rId9">
            <a:alphaModFix/>
          </a:blip>
          <a:srcRect/>
          <a:stretch/>
        </p:blipFill>
        <p:spPr>
          <a:xfrm>
            <a:off x="5391150" y="4938713"/>
            <a:ext cx="2200271" cy="95250"/>
          </a:xfrm>
          <a:prstGeom prst="rect">
            <a:avLst/>
          </a:prstGeom>
          <a:noFill/>
          <a:ln>
            <a:noFill/>
          </a:ln>
        </p:spPr>
      </p:pic>
      <p:sp>
        <p:nvSpPr>
          <p:cNvPr id="10" name="Google Shape;10;p1"/>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grpSp>
        <p:nvGrpSpPr>
          <p:cNvPr id="11" name="Google Shape;11;p1"/>
          <p:cNvGrpSpPr/>
          <p:nvPr/>
        </p:nvGrpSpPr>
        <p:grpSpPr>
          <a:xfrm>
            <a:off x="0" y="0"/>
            <a:ext cx="9144048" cy="696621"/>
            <a:chOff x="0" y="0"/>
            <a:chExt cx="9144048" cy="928828"/>
          </a:xfrm>
        </p:grpSpPr>
        <p:cxnSp>
          <p:nvCxnSpPr>
            <p:cNvPr id="12" name="Google Shape;12;p1"/>
            <p:cNvCxnSpPr/>
            <p:nvPr/>
          </p:nvCxnSpPr>
          <p:spPr>
            <a:xfrm>
              <a:off x="6099048" y="26122"/>
              <a:ext cx="3045000" cy="0"/>
            </a:xfrm>
            <a:prstGeom prst="straightConnector1">
              <a:avLst/>
            </a:prstGeom>
            <a:noFill/>
            <a:ln w="50800" cap="flat" cmpd="sng">
              <a:solidFill>
                <a:srgbClr val="A5A5A5"/>
              </a:solidFill>
              <a:prstDash val="solid"/>
              <a:round/>
              <a:headEnd type="none" w="sm" len="sm"/>
              <a:tailEnd type="none" w="sm" len="sm"/>
            </a:ln>
          </p:spPr>
        </p:cxnSp>
        <p:cxnSp>
          <p:nvCxnSpPr>
            <p:cNvPr id="13" name="Google Shape;13;p1"/>
            <p:cNvCxnSpPr/>
            <p:nvPr/>
          </p:nvCxnSpPr>
          <p:spPr>
            <a:xfrm>
              <a:off x="0" y="26679"/>
              <a:ext cx="6099000" cy="0"/>
            </a:xfrm>
            <a:prstGeom prst="straightConnector1">
              <a:avLst/>
            </a:prstGeom>
            <a:noFill/>
            <a:ln w="50800" cap="flat" cmpd="sng">
              <a:solidFill>
                <a:srgbClr val="90152A"/>
              </a:solidFill>
              <a:prstDash val="solid"/>
              <a:round/>
              <a:headEnd type="none" w="sm" len="sm"/>
              <a:tailEnd type="none" w="sm" len="sm"/>
            </a:ln>
          </p:spPr>
        </p:cxnSp>
        <p:pic>
          <p:nvPicPr>
            <p:cNvPr id="14" name="Google Shape;14;p1"/>
            <p:cNvPicPr preferRelativeResize="0"/>
            <p:nvPr/>
          </p:nvPicPr>
          <p:blipFill rotWithShape="1">
            <a:blip r:embed="rId10">
              <a:alphaModFix/>
            </a:blip>
            <a:srcRect t="13018" r="68665"/>
            <a:stretch/>
          </p:blipFill>
          <p:spPr>
            <a:xfrm>
              <a:off x="8323018" y="0"/>
              <a:ext cx="588773" cy="928828"/>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9"/>
          <p:cNvSpPr txBox="1">
            <a:spLocks noGrp="1"/>
          </p:cNvSpPr>
          <p:nvPr>
            <p:ph type="ctrTitle"/>
          </p:nvPr>
        </p:nvSpPr>
        <p:spPr>
          <a:xfrm>
            <a:off x="171900" y="205100"/>
            <a:ext cx="8800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Analysis of           Reviews for Cafes in NYC </a:t>
            </a:r>
            <a:endParaRPr sz="4500"/>
          </a:p>
        </p:txBody>
      </p:sp>
      <p:pic>
        <p:nvPicPr>
          <p:cNvPr id="55" name="Google Shape;55;p9"/>
          <p:cNvPicPr preferRelativeResize="0"/>
          <p:nvPr/>
        </p:nvPicPr>
        <p:blipFill>
          <a:blip r:embed="rId3">
            <a:alphaModFix/>
          </a:blip>
          <a:stretch>
            <a:fillRect/>
          </a:stretch>
        </p:blipFill>
        <p:spPr>
          <a:xfrm>
            <a:off x="3431800" y="425076"/>
            <a:ext cx="2074300" cy="1327600"/>
          </a:xfrm>
          <a:prstGeom prst="rect">
            <a:avLst/>
          </a:prstGeom>
          <a:noFill/>
          <a:ln>
            <a:noFill/>
          </a:ln>
        </p:spPr>
      </p:pic>
      <p:sp>
        <p:nvSpPr>
          <p:cNvPr id="56" name="Google Shape;56;p9"/>
          <p:cNvSpPr txBox="1">
            <a:spLocks noGrp="1"/>
          </p:cNvSpPr>
          <p:nvPr>
            <p:ph type="subTitle" idx="1"/>
          </p:nvPr>
        </p:nvSpPr>
        <p:spPr>
          <a:xfrm>
            <a:off x="311700" y="2175450"/>
            <a:ext cx="85206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i="1" u="sng"/>
              <a:t>Instructor:</a:t>
            </a:r>
            <a:r>
              <a:rPr lang="en" sz="1500"/>
              <a:t> Prof. Rong (Emily) Liu</a:t>
            </a:r>
            <a:endParaRPr sz="1500"/>
          </a:p>
          <a:p>
            <a:pPr marL="0" lvl="0" indent="0" algn="ctr" rtl="0">
              <a:spcBef>
                <a:spcPts val="0"/>
              </a:spcBef>
              <a:spcAft>
                <a:spcPts val="0"/>
              </a:spcAft>
              <a:buNone/>
            </a:pPr>
            <a:r>
              <a:rPr lang="en" sz="1500" b="1" i="1" u="sng"/>
              <a:t>Course:</a:t>
            </a:r>
            <a:r>
              <a:rPr lang="en" sz="1500"/>
              <a:t> BIA-660-B</a:t>
            </a:r>
            <a:endParaRPr sz="1500"/>
          </a:p>
        </p:txBody>
      </p:sp>
      <p:sp>
        <p:nvSpPr>
          <p:cNvPr id="57" name="Google Shape;57;p9"/>
          <p:cNvSpPr txBox="1">
            <a:spLocks noGrp="1"/>
          </p:cNvSpPr>
          <p:nvPr>
            <p:ph type="subTitle" idx="1"/>
          </p:nvPr>
        </p:nvSpPr>
        <p:spPr>
          <a:xfrm>
            <a:off x="311700" y="3159950"/>
            <a:ext cx="3457500" cy="15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i="1" u="sng"/>
              <a:t>Group 10</a:t>
            </a:r>
            <a:endParaRPr sz="1700" b="1" i="1" u="sng"/>
          </a:p>
          <a:p>
            <a:pPr marL="0" lvl="0" indent="0" algn="l" rtl="0">
              <a:spcBef>
                <a:spcPts val="0"/>
              </a:spcBef>
              <a:spcAft>
                <a:spcPts val="0"/>
              </a:spcAft>
              <a:buNone/>
            </a:pPr>
            <a:r>
              <a:rPr lang="en" sz="1500" b="1" i="1" u="sng"/>
              <a:t>Team Members:</a:t>
            </a:r>
            <a:endParaRPr sz="1500" b="1" i="1" u="sng"/>
          </a:p>
          <a:p>
            <a:pPr marL="0" lvl="0" indent="0" algn="l" rtl="0">
              <a:spcBef>
                <a:spcPts val="0"/>
              </a:spcBef>
              <a:spcAft>
                <a:spcPts val="0"/>
              </a:spcAft>
              <a:buNone/>
            </a:pPr>
            <a:r>
              <a:rPr lang="en" sz="1500"/>
              <a:t>Vaibhav Shanbhag</a:t>
            </a:r>
            <a:endParaRPr sz="1500"/>
          </a:p>
          <a:p>
            <a:pPr marL="0" lvl="0" indent="0" algn="l" rtl="0">
              <a:spcBef>
                <a:spcPts val="0"/>
              </a:spcBef>
              <a:spcAft>
                <a:spcPts val="0"/>
              </a:spcAft>
              <a:buNone/>
            </a:pPr>
            <a:r>
              <a:rPr lang="en" sz="1500"/>
              <a:t>Krishma Shah</a:t>
            </a:r>
            <a:endParaRPr sz="1500"/>
          </a:p>
          <a:p>
            <a:pPr marL="0" lvl="0" indent="0" algn="l" rtl="0">
              <a:spcBef>
                <a:spcPts val="0"/>
              </a:spcBef>
              <a:spcAft>
                <a:spcPts val="0"/>
              </a:spcAft>
              <a:buNone/>
            </a:pPr>
            <a:r>
              <a:rPr lang="en" sz="1500"/>
              <a:t>Sukit Kajonpradapkul</a:t>
            </a:r>
            <a:endParaRPr sz="1500"/>
          </a:p>
          <a:p>
            <a:pPr marL="0" lvl="0" indent="0" algn="l" rtl="0">
              <a:spcBef>
                <a:spcPts val="0"/>
              </a:spcBef>
              <a:spcAft>
                <a:spcPts val="0"/>
              </a:spcAft>
              <a:buNone/>
            </a:pPr>
            <a:r>
              <a:rPr lang="en" sz="1500"/>
              <a:t>Jui Pendharkar</a:t>
            </a:r>
            <a:endParaRPr sz="1500"/>
          </a:p>
        </p:txBody>
      </p:sp>
      <p:pic>
        <p:nvPicPr>
          <p:cNvPr id="58" name="Google Shape;58;p9"/>
          <p:cNvPicPr preferRelativeResize="0"/>
          <p:nvPr/>
        </p:nvPicPr>
        <p:blipFill>
          <a:blip r:embed="rId4">
            <a:alphaModFix/>
          </a:blip>
          <a:stretch>
            <a:fillRect/>
          </a:stretch>
        </p:blipFill>
        <p:spPr>
          <a:xfrm>
            <a:off x="6328325" y="2696250"/>
            <a:ext cx="2503982" cy="1870651"/>
          </a:xfrm>
          <a:prstGeom prst="rect">
            <a:avLst/>
          </a:prstGeom>
          <a:noFill/>
          <a:ln>
            <a:noFill/>
          </a:ln>
        </p:spPr>
      </p:pic>
      <p:sp>
        <p:nvSpPr>
          <p:cNvPr id="59" name="Google Shape;59;p9"/>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144238" y="312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Exploratory Data Analysis (EDA)</a:t>
            </a:r>
            <a:endParaRPr/>
          </a:p>
        </p:txBody>
      </p:sp>
      <p:cxnSp>
        <p:nvCxnSpPr>
          <p:cNvPr id="149" name="Google Shape;149;p18"/>
          <p:cNvCxnSpPr/>
          <p:nvPr/>
        </p:nvCxnSpPr>
        <p:spPr>
          <a:xfrm flipH="1">
            <a:off x="4383175" y="968425"/>
            <a:ext cx="10800" cy="2566500"/>
          </a:xfrm>
          <a:prstGeom prst="straightConnector1">
            <a:avLst/>
          </a:prstGeom>
          <a:noFill/>
          <a:ln w="9525" cap="flat" cmpd="sng">
            <a:solidFill>
              <a:schemeClr val="dk2"/>
            </a:solidFill>
            <a:prstDash val="solid"/>
            <a:round/>
            <a:headEnd type="none" w="med" len="med"/>
            <a:tailEnd type="none" w="med" len="med"/>
          </a:ln>
        </p:spPr>
      </p:cxnSp>
      <p:pic>
        <p:nvPicPr>
          <p:cNvPr id="150" name="Google Shape;150;p18"/>
          <p:cNvPicPr preferRelativeResize="0"/>
          <p:nvPr/>
        </p:nvPicPr>
        <p:blipFill rotWithShape="1">
          <a:blip r:embed="rId3">
            <a:alphaModFix/>
          </a:blip>
          <a:srcRect l="32831" t="28719"/>
          <a:stretch/>
        </p:blipFill>
        <p:spPr>
          <a:xfrm>
            <a:off x="442125" y="538400"/>
            <a:ext cx="3520225" cy="1988175"/>
          </a:xfrm>
          <a:prstGeom prst="rect">
            <a:avLst/>
          </a:prstGeom>
          <a:noFill/>
          <a:ln>
            <a:noFill/>
          </a:ln>
        </p:spPr>
      </p:pic>
      <p:pic>
        <p:nvPicPr>
          <p:cNvPr id="151" name="Google Shape;151;p18"/>
          <p:cNvPicPr preferRelativeResize="0"/>
          <p:nvPr/>
        </p:nvPicPr>
        <p:blipFill rotWithShape="1">
          <a:blip r:embed="rId4">
            <a:alphaModFix/>
          </a:blip>
          <a:srcRect l="3679"/>
          <a:stretch/>
        </p:blipFill>
        <p:spPr>
          <a:xfrm>
            <a:off x="4693400" y="562250"/>
            <a:ext cx="3512559" cy="2069450"/>
          </a:xfrm>
          <a:prstGeom prst="rect">
            <a:avLst/>
          </a:prstGeom>
          <a:noFill/>
          <a:ln>
            <a:noFill/>
          </a:ln>
        </p:spPr>
      </p:pic>
      <p:pic>
        <p:nvPicPr>
          <p:cNvPr id="152" name="Google Shape;152;p18"/>
          <p:cNvPicPr preferRelativeResize="0"/>
          <p:nvPr/>
        </p:nvPicPr>
        <p:blipFill rotWithShape="1">
          <a:blip r:embed="rId5">
            <a:alphaModFix/>
          </a:blip>
          <a:srcRect l="3119"/>
          <a:stretch/>
        </p:blipFill>
        <p:spPr>
          <a:xfrm>
            <a:off x="4781525" y="2631700"/>
            <a:ext cx="3520227" cy="2069450"/>
          </a:xfrm>
          <a:prstGeom prst="rect">
            <a:avLst/>
          </a:prstGeom>
          <a:noFill/>
          <a:ln>
            <a:noFill/>
          </a:ln>
        </p:spPr>
      </p:pic>
      <p:pic>
        <p:nvPicPr>
          <p:cNvPr id="153" name="Google Shape;153;p18"/>
          <p:cNvPicPr preferRelativeResize="0"/>
          <p:nvPr/>
        </p:nvPicPr>
        <p:blipFill>
          <a:blip r:embed="rId6">
            <a:alphaModFix/>
          </a:blip>
          <a:stretch>
            <a:fillRect/>
          </a:stretch>
        </p:blipFill>
        <p:spPr>
          <a:xfrm>
            <a:off x="666417" y="2712975"/>
            <a:ext cx="3417334" cy="1988175"/>
          </a:xfrm>
          <a:prstGeom prst="rect">
            <a:avLst/>
          </a:prstGeom>
          <a:noFill/>
          <a:ln>
            <a:noFill/>
          </a:ln>
        </p:spPr>
      </p:pic>
      <p:sp>
        <p:nvSpPr>
          <p:cNvPr id="154" name="Google Shape;154;p18"/>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10</a:t>
            </a:fld>
            <a:endParaRPr/>
          </a:p>
        </p:txBody>
      </p:sp>
      <p:sp>
        <p:nvSpPr>
          <p:cNvPr id="155" name="Google Shape;155;p18"/>
          <p:cNvSpPr/>
          <p:nvPr/>
        </p:nvSpPr>
        <p:spPr>
          <a:xfrm>
            <a:off x="504800" y="706700"/>
            <a:ext cx="625800" cy="16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 name="Google Shape;156;p18"/>
          <p:cNvCxnSpPr>
            <a:stCxn id="155" idx="3"/>
          </p:cNvCxnSpPr>
          <p:nvPr/>
        </p:nvCxnSpPr>
        <p:spPr>
          <a:xfrm>
            <a:off x="1130600" y="788000"/>
            <a:ext cx="1550700" cy="433500"/>
          </a:xfrm>
          <a:prstGeom prst="straightConnector1">
            <a:avLst/>
          </a:prstGeom>
          <a:noFill/>
          <a:ln w="9525" cap="flat" cmpd="sng">
            <a:solidFill>
              <a:srgbClr val="FF0000"/>
            </a:solidFill>
            <a:prstDash val="solid"/>
            <a:round/>
            <a:headEnd type="none" w="med" len="med"/>
            <a:tailEnd type="none" w="med" len="med"/>
          </a:ln>
        </p:spPr>
      </p:cxnSp>
      <p:sp>
        <p:nvSpPr>
          <p:cNvPr id="157" name="Google Shape;157;p18"/>
          <p:cNvSpPr txBox="1"/>
          <p:nvPr/>
        </p:nvSpPr>
        <p:spPr>
          <a:xfrm>
            <a:off x="2700350" y="1054350"/>
            <a:ext cx="14478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Avocado toast</a:t>
            </a:r>
            <a:endParaRPr/>
          </a:p>
          <a:p>
            <a:pPr marL="0" lvl="0" indent="0" algn="l" rtl="0">
              <a:spcBef>
                <a:spcPts val="0"/>
              </a:spcBef>
              <a:spcAft>
                <a:spcPts val="0"/>
              </a:spcAft>
              <a:buNone/>
            </a:pPr>
            <a:r>
              <a:rPr lang="en"/>
              <a:t>Iced coffee</a:t>
            </a:r>
            <a:endParaRPr/>
          </a:p>
        </p:txBody>
      </p:sp>
      <p:sp>
        <p:nvSpPr>
          <p:cNvPr id="158" name="Google Shape;158;p18"/>
          <p:cNvSpPr/>
          <p:nvPr/>
        </p:nvSpPr>
        <p:spPr>
          <a:xfrm>
            <a:off x="4848200" y="2859350"/>
            <a:ext cx="625800" cy="71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 name="Google Shape;159;p18"/>
          <p:cNvCxnSpPr/>
          <p:nvPr/>
        </p:nvCxnSpPr>
        <p:spPr>
          <a:xfrm>
            <a:off x="5521625" y="2930750"/>
            <a:ext cx="1550700" cy="433500"/>
          </a:xfrm>
          <a:prstGeom prst="straightConnector1">
            <a:avLst/>
          </a:prstGeom>
          <a:noFill/>
          <a:ln w="9525" cap="flat" cmpd="sng">
            <a:solidFill>
              <a:srgbClr val="FF0000"/>
            </a:solidFill>
            <a:prstDash val="solid"/>
            <a:round/>
            <a:headEnd type="none" w="med" len="med"/>
            <a:tailEnd type="none" w="med" len="med"/>
          </a:ln>
        </p:spPr>
      </p:cxnSp>
      <p:sp>
        <p:nvSpPr>
          <p:cNvPr id="160" name="Google Shape;160;p18"/>
          <p:cNvSpPr txBox="1"/>
          <p:nvPr/>
        </p:nvSpPr>
        <p:spPr>
          <a:xfrm>
            <a:off x="7148525" y="3302250"/>
            <a:ext cx="14478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Hot chocolate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body" idx="1"/>
          </p:nvPr>
        </p:nvSpPr>
        <p:spPr>
          <a:xfrm>
            <a:off x="229200" y="1078175"/>
            <a:ext cx="8685600" cy="22800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Sentiment Analysis, also known as opinion mining, is the process of determining whether a text unit is positive or negative.</a:t>
            </a:r>
            <a:endParaRPr sz="1500"/>
          </a:p>
          <a:p>
            <a:pPr marL="457200" lvl="0" indent="-323850" algn="l" rtl="0">
              <a:spcBef>
                <a:spcPts val="0"/>
              </a:spcBef>
              <a:spcAft>
                <a:spcPts val="0"/>
              </a:spcAft>
              <a:buSzPts val="1500"/>
              <a:buChar char="❏"/>
            </a:pPr>
            <a:r>
              <a:rPr lang="en" sz="1500"/>
              <a:t>We have used two approaches:</a:t>
            </a:r>
            <a:endParaRPr sz="1500"/>
          </a:p>
          <a:p>
            <a:pPr marL="1371600" lvl="1" indent="-323850" algn="l" rtl="0">
              <a:spcBef>
                <a:spcPts val="0"/>
              </a:spcBef>
              <a:spcAft>
                <a:spcPts val="0"/>
              </a:spcAft>
              <a:buSzPts val="1500"/>
              <a:buAutoNum type="alphaLcPeriod"/>
            </a:pPr>
            <a:r>
              <a:rPr lang="en" sz="1500"/>
              <a:t>Multinomial Naive Bayes (NB) Model</a:t>
            </a:r>
            <a:endParaRPr sz="1500"/>
          </a:p>
          <a:p>
            <a:pPr marL="1371600" lvl="1" indent="-323850" algn="l" rtl="0">
              <a:spcBef>
                <a:spcPts val="0"/>
              </a:spcBef>
              <a:spcAft>
                <a:spcPts val="0"/>
              </a:spcAft>
              <a:buSzPts val="1500"/>
              <a:buAutoNum type="alphaLcPeriod"/>
            </a:pPr>
            <a:r>
              <a:rPr lang="en" sz="1500"/>
              <a:t>Support Vector Machine (SVM) Model </a:t>
            </a:r>
            <a:endParaRPr sz="1500"/>
          </a:p>
          <a:p>
            <a:pPr marL="0" lvl="0" indent="0" algn="l" rtl="0">
              <a:spcBef>
                <a:spcPts val="1200"/>
              </a:spcBef>
              <a:spcAft>
                <a:spcPts val="1200"/>
              </a:spcAft>
              <a:buNone/>
            </a:pPr>
            <a:endParaRPr sz="1500"/>
          </a:p>
        </p:txBody>
      </p:sp>
      <p:sp>
        <p:nvSpPr>
          <p:cNvPr id="166" name="Google Shape;166;p19"/>
          <p:cNvSpPr txBox="1">
            <a:spLocks noGrp="1"/>
          </p:cNvSpPr>
          <p:nvPr>
            <p:ph type="title"/>
          </p:nvPr>
        </p:nvSpPr>
        <p:spPr>
          <a:xfrm>
            <a:off x="112413" y="1518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Text Analytics Models</a:t>
            </a:r>
            <a:endParaRPr/>
          </a:p>
        </p:txBody>
      </p:sp>
      <p:sp>
        <p:nvSpPr>
          <p:cNvPr id="167" name="Google Shape;167;p19"/>
          <p:cNvSpPr txBox="1">
            <a:spLocks noGrp="1"/>
          </p:cNvSpPr>
          <p:nvPr>
            <p:ph type="body" idx="2"/>
          </p:nvPr>
        </p:nvSpPr>
        <p:spPr>
          <a:xfrm>
            <a:off x="226188" y="606102"/>
            <a:ext cx="8691600" cy="30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Sentiment Analysis</a:t>
            </a:r>
            <a:endParaRPr/>
          </a:p>
        </p:txBody>
      </p:sp>
      <p:sp>
        <p:nvSpPr>
          <p:cNvPr id="168" name="Google Shape;168;p19"/>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11</a:t>
            </a:fld>
            <a:endParaRPr/>
          </a:p>
        </p:txBody>
      </p:sp>
      <p:pic>
        <p:nvPicPr>
          <p:cNvPr id="169" name="Google Shape;169;p19"/>
          <p:cNvPicPr preferRelativeResize="0"/>
          <p:nvPr/>
        </p:nvPicPr>
        <p:blipFill rotWithShape="1">
          <a:blip r:embed="rId3">
            <a:alphaModFix/>
          </a:blip>
          <a:srcRect t="38152" b="16105"/>
          <a:stretch/>
        </p:blipFill>
        <p:spPr>
          <a:xfrm>
            <a:off x="1639500" y="2438400"/>
            <a:ext cx="5343901" cy="1952975"/>
          </a:xfrm>
          <a:prstGeom prst="rect">
            <a:avLst/>
          </a:prstGeom>
          <a:noFill/>
          <a:ln w="19050" cap="flat" cmpd="sng">
            <a:solidFill>
              <a:schemeClr val="dk2"/>
            </a:solidFill>
            <a:prstDash val="solid"/>
            <a:round/>
            <a:headEnd type="none" w="sm" len="sm"/>
            <a:tailEnd type="none" w="sm" len="sm"/>
          </a:ln>
        </p:spPr>
      </p:pic>
      <p:sp>
        <p:nvSpPr>
          <p:cNvPr id="170" name="Google Shape;170;p19"/>
          <p:cNvSpPr txBox="1"/>
          <p:nvPr/>
        </p:nvSpPr>
        <p:spPr>
          <a:xfrm>
            <a:off x="2880000" y="4391375"/>
            <a:ext cx="26724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Training dataset for sentiment analysis</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112413" y="1518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Sentiment Analysis using Naive Bayes</a:t>
            </a:r>
            <a:endParaRPr/>
          </a:p>
        </p:txBody>
      </p:sp>
      <p:pic>
        <p:nvPicPr>
          <p:cNvPr id="176" name="Google Shape;176;p20"/>
          <p:cNvPicPr preferRelativeResize="0"/>
          <p:nvPr/>
        </p:nvPicPr>
        <p:blipFill rotWithShape="1">
          <a:blip r:embed="rId3">
            <a:alphaModFix/>
          </a:blip>
          <a:srcRect r="1931"/>
          <a:stretch/>
        </p:blipFill>
        <p:spPr>
          <a:xfrm>
            <a:off x="2889475" y="1029725"/>
            <a:ext cx="6133576" cy="907100"/>
          </a:xfrm>
          <a:prstGeom prst="rect">
            <a:avLst/>
          </a:prstGeom>
          <a:noFill/>
          <a:ln>
            <a:noFill/>
          </a:ln>
        </p:spPr>
      </p:pic>
      <p:pic>
        <p:nvPicPr>
          <p:cNvPr id="177" name="Google Shape;177;p20"/>
          <p:cNvPicPr preferRelativeResize="0"/>
          <p:nvPr/>
        </p:nvPicPr>
        <p:blipFill>
          <a:blip r:embed="rId4">
            <a:alphaModFix/>
          </a:blip>
          <a:stretch>
            <a:fillRect/>
          </a:stretch>
        </p:blipFill>
        <p:spPr>
          <a:xfrm>
            <a:off x="1653889" y="2412650"/>
            <a:ext cx="5086084" cy="2208550"/>
          </a:xfrm>
          <a:prstGeom prst="rect">
            <a:avLst/>
          </a:prstGeom>
          <a:noFill/>
          <a:ln>
            <a:noFill/>
          </a:ln>
        </p:spPr>
      </p:pic>
      <p:sp>
        <p:nvSpPr>
          <p:cNvPr id="178" name="Google Shape;178;p20"/>
          <p:cNvSpPr txBox="1"/>
          <p:nvPr/>
        </p:nvSpPr>
        <p:spPr>
          <a:xfrm>
            <a:off x="2995925" y="4536200"/>
            <a:ext cx="26724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Classification report for Naive Bayes Model </a:t>
            </a:r>
            <a:endParaRPr sz="1000"/>
          </a:p>
        </p:txBody>
      </p:sp>
      <p:sp>
        <p:nvSpPr>
          <p:cNvPr id="179" name="Google Shape;179;p20"/>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12</a:t>
            </a:fld>
            <a:endParaRPr/>
          </a:p>
        </p:txBody>
      </p:sp>
      <p:pic>
        <p:nvPicPr>
          <p:cNvPr id="180" name="Google Shape;180;p20"/>
          <p:cNvPicPr preferRelativeResize="0"/>
          <p:nvPr/>
        </p:nvPicPr>
        <p:blipFill>
          <a:blip r:embed="rId5">
            <a:alphaModFix/>
          </a:blip>
          <a:stretch>
            <a:fillRect/>
          </a:stretch>
        </p:blipFill>
        <p:spPr>
          <a:xfrm>
            <a:off x="63925" y="1029716"/>
            <a:ext cx="2825550" cy="570559"/>
          </a:xfrm>
          <a:prstGeom prst="rect">
            <a:avLst/>
          </a:prstGeom>
          <a:noFill/>
          <a:ln>
            <a:noFill/>
          </a:ln>
        </p:spPr>
      </p:pic>
      <p:sp>
        <p:nvSpPr>
          <p:cNvPr id="181" name="Google Shape;181;p20"/>
          <p:cNvSpPr/>
          <p:nvPr/>
        </p:nvSpPr>
        <p:spPr>
          <a:xfrm>
            <a:off x="6405900" y="1474650"/>
            <a:ext cx="600600" cy="12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6034125" y="1747175"/>
            <a:ext cx="600600" cy="12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3348200" y="1747175"/>
            <a:ext cx="1080000" cy="12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5262900" y="3880050"/>
            <a:ext cx="531300" cy="23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body" idx="2"/>
          </p:nvPr>
        </p:nvSpPr>
        <p:spPr>
          <a:xfrm>
            <a:off x="227013" y="754577"/>
            <a:ext cx="8691600" cy="30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AUC and Precision-Recall curve</a:t>
            </a:r>
            <a:endParaRPr/>
          </a:p>
        </p:txBody>
      </p:sp>
      <p:pic>
        <p:nvPicPr>
          <p:cNvPr id="190" name="Google Shape;190;p21"/>
          <p:cNvPicPr preferRelativeResize="0"/>
          <p:nvPr/>
        </p:nvPicPr>
        <p:blipFill>
          <a:blip r:embed="rId3">
            <a:alphaModFix/>
          </a:blip>
          <a:stretch>
            <a:fillRect/>
          </a:stretch>
        </p:blipFill>
        <p:spPr>
          <a:xfrm>
            <a:off x="227025" y="1147125"/>
            <a:ext cx="4114800" cy="2743200"/>
          </a:xfrm>
          <a:prstGeom prst="rect">
            <a:avLst/>
          </a:prstGeom>
          <a:noFill/>
          <a:ln>
            <a:noFill/>
          </a:ln>
        </p:spPr>
      </p:pic>
      <p:pic>
        <p:nvPicPr>
          <p:cNvPr id="191" name="Google Shape;191;p21"/>
          <p:cNvPicPr preferRelativeResize="0"/>
          <p:nvPr/>
        </p:nvPicPr>
        <p:blipFill>
          <a:blip r:embed="rId4">
            <a:alphaModFix/>
          </a:blip>
          <a:stretch>
            <a:fillRect/>
          </a:stretch>
        </p:blipFill>
        <p:spPr>
          <a:xfrm>
            <a:off x="4469900" y="1147125"/>
            <a:ext cx="4114800" cy="2743200"/>
          </a:xfrm>
          <a:prstGeom prst="rect">
            <a:avLst/>
          </a:prstGeom>
          <a:noFill/>
          <a:ln>
            <a:noFill/>
          </a:ln>
        </p:spPr>
      </p:pic>
      <p:sp>
        <p:nvSpPr>
          <p:cNvPr id="192" name="Google Shape;192;p21"/>
          <p:cNvSpPr txBox="1">
            <a:spLocks noGrp="1"/>
          </p:cNvSpPr>
          <p:nvPr>
            <p:ph type="title"/>
          </p:nvPr>
        </p:nvSpPr>
        <p:spPr>
          <a:xfrm>
            <a:off x="264813" y="2280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Naive Bayes Model</a:t>
            </a:r>
            <a:endParaRPr/>
          </a:p>
        </p:txBody>
      </p:sp>
      <p:sp>
        <p:nvSpPr>
          <p:cNvPr id="193" name="Google Shape;193;p21"/>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body" idx="1"/>
          </p:nvPr>
        </p:nvSpPr>
        <p:spPr>
          <a:xfrm>
            <a:off x="229200" y="1091950"/>
            <a:ext cx="8685600" cy="2280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p>
          <a:p>
            <a:pPr marL="0" lvl="0" indent="0" algn="l" rtl="0">
              <a:spcBef>
                <a:spcPts val="1200"/>
              </a:spcBef>
              <a:spcAft>
                <a:spcPts val="1200"/>
              </a:spcAft>
              <a:buNone/>
            </a:pPr>
            <a:endParaRPr sz="1500"/>
          </a:p>
        </p:txBody>
      </p:sp>
      <p:sp>
        <p:nvSpPr>
          <p:cNvPr id="199" name="Google Shape;199;p22"/>
          <p:cNvSpPr txBox="1">
            <a:spLocks noGrp="1"/>
          </p:cNvSpPr>
          <p:nvPr>
            <p:ph type="title"/>
          </p:nvPr>
        </p:nvSpPr>
        <p:spPr>
          <a:xfrm>
            <a:off x="112413" y="1518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Sentiment Analysis using SVM Model</a:t>
            </a:r>
            <a:endParaRPr/>
          </a:p>
        </p:txBody>
      </p:sp>
      <p:pic>
        <p:nvPicPr>
          <p:cNvPr id="200" name="Google Shape;200;p22"/>
          <p:cNvPicPr preferRelativeResize="0"/>
          <p:nvPr/>
        </p:nvPicPr>
        <p:blipFill>
          <a:blip r:embed="rId3">
            <a:alphaModFix/>
          </a:blip>
          <a:stretch>
            <a:fillRect/>
          </a:stretch>
        </p:blipFill>
        <p:spPr>
          <a:xfrm>
            <a:off x="3130825" y="1014575"/>
            <a:ext cx="5957650" cy="1036025"/>
          </a:xfrm>
          <a:prstGeom prst="rect">
            <a:avLst/>
          </a:prstGeom>
          <a:noFill/>
          <a:ln>
            <a:noFill/>
          </a:ln>
        </p:spPr>
      </p:pic>
      <p:pic>
        <p:nvPicPr>
          <p:cNvPr id="201" name="Google Shape;201;p22"/>
          <p:cNvPicPr preferRelativeResize="0"/>
          <p:nvPr/>
        </p:nvPicPr>
        <p:blipFill>
          <a:blip r:embed="rId4">
            <a:alphaModFix/>
          </a:blip>
          <a:stretch>
            <a:fillRect/>
          </a:stretch>
        </p:blipFill>
        <p:spPr>
          <a:xfrm>
            <a:off x="2272475" y="2225700"/>
            <a:ext cx="4283550" cy="1644050"/>
          </a:xfrm>
          <a:prstGeom prst="rect">
            <a:avLst/>
          </a:prstGeom>
          <a:noFill/>
          <a:ln>
            <a:noFill/>
          </a:ln>
        </p:spPr>
      </p:pic>
      <p:sp>
        <p:nvSpPr>
          <p:cNvPr id="202" name="Google Shape;202;p22"/>
          <p:cNvSpPr txBox="1"/>
          <p:nvPr/>
        </p:nvSpPr>
        <p:spPr>
          <a:xfrm>
            <a:off x="3325800" y="3717350"/>
            <a:ext cx="26724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Classification report for SVM Model </a:t>
            </a:r>
            <a:endParaRPr sz="1000"/>
          </a:p>
        </p:txBody>
      </p:sp>
      <p:sp>
        <p:nvSpPr>
          <p:cNvPr id="203" name="Google Shape;203;p22"/>
          <p:cNvSpPr txBox="1"/>
          <p:nvPr/>
        </p:nvSpPr>
        <p:spPr>
          <a:xfrm>
            <a:off x="536700" y="3993450"/>
            <a:ext cx="8070600" cy="6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Accuracy for Naive bayes is more than SVM Model for sentiment analysis by the observations. </a:t>
            </a:r>
            <a:endParaRPr/>
          </a:p>
          <a:p>
            <a:pPr marL="0" lvl="0" indent="0" algn="l" rtl="0">
              <a:spcBef>
                <a:spcPts val="0"/>
              </a:spcBef>
              <a:spcAft>
                <a:spcPts val="0"/>
              </a:spcAft>
              <a:buNone/>
            </a:pPr>
            <a:r>
              <a:rPr lang="en"/>
              <a:t>For our dataset, Naive bayes proves to be a better model for predicting the sentiment.</a:t>
            </a:r>
            <a:endParaRPr/>
          </a:p>
        </p:txBody>
      </p:sp>
      <p:sp>
        <p:nvSpPr>
          <p:cNvPr id="204" name="Google Shape;204;p22"/>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14</a:t>
            </a:fld>
            <a:endParaRPr/>
          </a:p>
        </p:txBody>
      </p:sp>
      <p:pic>
        <p:nvPicPr>
          <p:cNvPr id="205" name="Google Shape;205;p22"/>
          <p:cNvPicPr preferRelativeResize="0"/>
          <p:nvPr/>
        </p:nvPicPr>
        <p:blipFill>
          <a:blip r:embed="rId5">
            <a:alphaModFix/>
          </a:blip>
          <a:stretch>
            <a:fillRect/>
          </a:stretch>
        </p:blipFill>
        <p:spPr>
          <a:xfrm>
            <a:off x="112429" y="1141287"/>
            <a:ext cx="3025371" cy="782625"/>
          </a:xfrm>
          <a:prstGeom prst="rect">
            <a:avLst/>
          </a:prstGeom>
          <a:noFill/>
          <a:ln>
            <a:noFill/>
          </a:ln>
        </p:spPr>
      </p:pic>
      <p:sp>
        <p:nvSpPr>
          <p:cNvPr id="206" name="Google Shape;206;p22"/>
          <p:cNvSpPr/>
          <p:nvPr/>
        </p:nvSpPr>
        <p:spPr>
          <a:xfrm>
            <a:off x="5241050" y="3191650"/>
            <a:ext cx="476700" cy="23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txBox="1">
            <a:spLocks noGrp="1"/>
          </p:cNvSpPr>
          <p:nvPr>
            <p:ph type="body" idx="1"/>
          </p:nvPr>
        </p:nvSpPr>
        <p:spPr>
          <a:xfrm>
            <a:off x="229200" y="1091950"/>
            <a:ext cx="8685600" cy="2280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p>
          <a:p>
            <a:pPr marL="0" lvl="0" indent="0" algn="l" rtl="0">
              <a:spcBef>
                <a:spcPts val="1200"/>
              </a:spcBef>
              <a:spcAft>
                <a:spcPts val="1200"/>
              </a:spcAft>
              <a:buNone/>
            </a:pPr>
            <a:endParaRPr sz="1500"/>
          </a:p>
        </p:txBody>
      </p:sp>
      <p:sp>
        <p:nvSpPr>
          <p:cNvPr id="212" name="Google Shape;212;p23"/>
          <p:cNvSpPr txBox="1">
            <a:spLocks noGrp="1"/>
          </p:cNvSpPr>
          <p:nvPr>
            <p:ph type="title"/>
          </p:nvPr>
        </p:nvSpPr>
        <p:spPr>
          <a:xfrm>
            <a:off x="112413" y="1518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Text Analytics Models</a:t>
            </a:r>
            <a:endParaRPr/>
          </a:p>
        </p:txBody>
      </p:sp>
      <p:sp>
        <p:nvSpPr>
          <p:cNvPr id="213" name="Google Shape;213;p23"/>
          <p:cNvSpPr txBox="1">
            <a:spLocks noGrp="1"/>
          </p:cNvSpPr>
          <p:nvPr>
            <p:ph type="body" idx="2"/>
          </p:nvPr>
        </p:nvSpPr>
        <p:spPr>
          <a:xfrm>
            <a:off x="226188" y="606102"/>
            <a:ext cx="8691600" cy="30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b="1"/>
              <a:t>Topic Classification - Supervised Learning</a:t>
            </a:r>
            <a:endParaRPr b="1"/>
          </a:p>
        </p:txBody>
      </p:sp>
      <p:sp>
        <p:nvSpPr>
          <p:cNvPr id="214" name="Google Shape;214;p23"/>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15</a:t>
            </a:fld>
            <a:endParaRPr/>
          </a:p>
        </p:txBody>
      </p:sp>
      <p:sp>
        <p:nvSpPr>
          <p:cNvPr id="215" name="Google Shape;215;p23"/>
          <p:cNvSpPr txBox="1">
            <a:spLocks noGrp="1"/>
          </p:cNvSpPr>
          <p:nvPr>
            <p:ph type="body" idx="1"/>
          </p:nvPr>
        </p:nvSpPr>
        <p:spPr>
          <a:xfrm>
            <a:off x="229200" y="955676"/>
            <a:ext cx="8685600" cy="37584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highlight>
                  <a:srgbClr val="FFFFFF"/>
                </a:highlight>
              </a:rPr>
              <a:t>Topic classification provides method to classify </a:t>
            </a:r>
            <a:r>
              <a:rPr lang="en"/>
              <a:t>documents into categories.</a:t>
            </a:r>
            <a:endParaRPr sz="1500"/>
          </a:p>
          <a:p>
            <a:pPr marL="457200" lvl="0" indent="-323850" algn="l" rtl="0">
              <a:spcBef>
                <a:spcPts val="0"/>
              </a:spcBef>
              <a:spcAft>
                <a:spcPts val="0"/>
              </a:spcAft>
              <a:buSzPts val="1500"/>
              <a:buChar char="❏"/>
            </a:pPr>
            <a:r>
              <a:rPr lang="en" sz="1500"/>
              <a:t>External dataset was used to train models. The topics are ambience, food/coffee, price, service, anecdotes/miscellaneous</a:t>
            </a:r>
            <a:endParaRPr sz="1500"/>
          </a:p>
          <a:p>
            <a:pPr marL="457200" lvl="0" indent="-323850" algn="l" rtl="0">
              <a:spcBef>
                <a:spcPts val="0"/>
              </a:spcBef>
              <a:spcAft>
                <a:spcPts val="0"/>
              </a:spcAft>
              <a:buSzPts val="1500"/>
              <a:buChar char="❏"/>
            </a:pPr>
            <a:r>
              <a:rPr lang="en" sz="1500"/>
              <a:t>One-vs-rest classification.</a:t>
            </a:r>
            <a:endParaRPr sz="1500"/>
          </a:p>
          <a:p>
            <a:pPr marL="457200" lvl="0" indent="-323850" algn="l" rtl="0">
              <a:spcBef>
                <a:spcPts val="0"/>
              </a:spcBef>
              <a:spcAft>
                <a:spcPts val="0"/>
              </a:spcAft>
              <a:buSzPts val="1500"/>
              <a:buChar char="❏"/>
            </a:pPr>
            <a:r>
              <a:rPr lang="en" sz="1500"/>
              <a:t>Three techniques are evaluated including:</a:t>
            </a:r>
            <a:endParaRPr sz="1500"/>
          </a:p>
          <a:p>
            <a:pPr marL="1371600" lvl="1" indent="-323850" algn="l" rtl="0">
              <a:spcBef>
                <a:spcPts val="0"/>
              </a:spcBef>
              <a:spcAft>
                <a:spcPts val="0"/>
              </a:spcAft>
              <a:buSzPts val="1500"/>
              <a:buAutoNum type="alphaLcPeriod"/>
            </a:pPr>
            <a:r>
              <a:rPr lang="en" sz="1500"/>
              <a:t>K-Nearest neighbors (KNN) Model</a:t>
            </a:r>
            <a:endParaRPr sz="1500"/>
          </a:p>
          <a:p>
            <a:pPr marL="1371600" lvl="1" indent="-323850" algn="l" rtl="0">
              <a:spcBef>
                <a:spcPts val="0"/>
              </a:spcBef>
              <a:spcAft>
                <a:spcPts val="0"/>
              </a:spcAft>
              <a:buSzPts val="1500"/>
              <a:buAutoNum type="alphaLcPeriod"/>
            </a:pPr>
            <a:r>
              <a:rPr lang="en" sz="1500"/>
              <a:t>Multinomial Naive Bayes (NB) Model</a:t>
            </a:r>
            <a:endParaRPr sz="1500"/>
          </a:p>
          <a:p>
            <a:pPr marL="1371600" lvl="1" indent="-323850" algn="l" rtl="0">
              <a:spcBef>
                <a:spcPts val="0"/>
              </a:spcBef>
              <a:spcAft>
                <a:spcPts val="0"/>
              </a:spcAft>
              <a:buSzPts val="1500"/>
              <a:buAutoNum type="alphaLcPeriod"/>
            </a:pPr>
            <a:r>
              <a:rPr lang="en" sz="1500"/>
              <a:t>Support Vector Machine (SVM) Model</a:t>
            </a:r>
            <a:endParaRPr sz="1500"/>
          </a:p>
          <a:p>
            <a:pPr marL="457200" lvl="0" indent="0" algn="l" rtl="0">
              <a:spcBef>
                <a:spcPts val="1200"/>
              </a:spcBef>
              <a:spcAft>
                <a:spcPts val="0"/>
              </a:spcAft>
              <a:buNone/>
            </a:pPr>
            <a:endParaRPr sz="1500"/>
          </a:p>
          <a:p>
            <a:pPr marL="0" lvl="0" indent="0" algn="l" rtl="0">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0"/>
              </a:spcAft>
              <a:buNone/>
            </a:pPr>
            <a:r>
              <a:rPr lang="en" sz="1000"/>
              <a:t>Source- http://metashare.ilsp.gr:8080/repository</a:t>
            </a:r>
            <a:endParaRPr sz="1000"/>
          </a:p>
          <a:p>
            <a:pPr marL="0" lvl="0" indent="0" algn="l" rtl="0">
              <a:spcBef>
                <a:spcPts val="1200"/>
              </a:spcBef>
              <a:spcAft>
                <a:spcPts val="1200"/>
              </a:spcAft>
              <a:buNone/>
            </a:pPr>
            <a:endParaRPr sz="1500"/>
          </a:p>
        </p:txBody>
      </p:sp>
      <p:pic>
        <p:nvPicPr>
          <p:cNvPr id="216" name="Google Shape;216;p23"/>
          <p:cNvPicPr preferRelativeResize="0"/>
          <p:nvPr/>
        </p:nvPicPr>
        <p:blipFill rotWithShape="1">
          <a:blip r:embed="rId3">
            <a:alphaModFix/>
          </a:blip>
          <a:srcRect b="22100"/>
          <a:stretch/>
        </p:blipFill>
        <p:spPr>
          <a:xfrm>
            <a:off x="976750" y="2957325"/>
            <a:ext cx="6181200" cy="15275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body" idx="1"/>
          </p:nvPr>
        </p:nvSpPr>
        <p:spPr>
          <a:xfrm>
            <a:off x="229200" y="1091950"/>
            <a:ext cx="8685600" cy="2280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p>
          <a:p>
            <a:pPr marL="0" lvl="0" indent="0" algn="l" rtl="0">
              <a:spcBef>
                <a:spcPts val="1200"/>
              </a:spcBef>
              <a:spcAft>
                <a:spcPts val="1200"/>
              </a:spcAft>
              <a:buNone/>
            </a:pPr>
            <a:endParaRPr sz="1500"/>
          </a:p>
        </p:txBody>
      </p:sp>
      <p:sp>
        <p:nvSpPr>
          <p:cNvPr id="222" name="Google Shape;222;p24"/>
          <p:cNvSpPr txBox="1">
            <a:spLocks noGrp="1"/>
          </p:cNvSpPr>
          <p:nvPr>
            <p:ph type="title"/>
          </p:nvPr>
        </p:nvSpPr>
        <p:spPr>
          <a:xfrm>
            <a:off x="112425" y="151900"/>
            <a:ext cx="87636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Topic Modeling using KNN(Tuning K=1 to 10)</a:t>
            </a:r>
            <a:endParaRPr/>
          </a:p>
        </p:txBody>
      </p:sp>
      <p:sp>
        <p:nvSpPr>
          <p:cNvPr id="223" name="Google Shape;223;p24"/>
          <p:cNvSpPr txBox="1"/>
          <p:nvPr/>
        </p:nvSpPr>
        <p:spPr>
          <a:xfrm>
            <a:off x="3463675" y="4562925"/>
            <a:ext cx="26724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Classification report for KNN Model </a:t>
            </a:r>
            <a:endParaRPr sz="1000"/>
          </a:p>
        </p:txBody>
      </p:sp>
      <p:sp>
        <p:nvSpPr>
          <p:cNvPr id="224" name="Google Shape;224;p24"/>
          <p:cNvSpPr txBox="1"/>
          <p:nvPr/>
        </p:nvSpPr>
        <p:spPr>
          <a:xfrm>
            <a:off x="536700" y="3993450"/>
            <a:ext cx="8070600" cy="6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4"/>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16</a:t>
            </a:fld>
            <a:endParaRPr/>
          </a:p>
        </p:txBody>
      </p:sp>
      <p:pic>
        <p:nvPicPr>
          <p:cNvPr id="226" name="Google Shape;226;p24"/>
          <p:cNvPicPr preferRelativeResize="0"/>
          <p:nvPr/>
        </p:nvPicPr>
        <p:blipFill>
          <a:blip r:embed="rId3">
            <a:alphaModFix/>
          </a:blip>
          <a:stretch>
            <a:fillRect/>
          </a:stretch>
        </p:blipFill>
        <p:spPr>
          <a:xfrm>
            <a:off x="2323062" y="2934359"/>
            <a:ext cx="3813025" cy="1557755"/>
          </a:xfrm>
          <a:prstGeom prst="rect">
            <a:avLst/>
          </a:prstGeom>
          <a:noFill/>
          <a:ln>
            <a:noFill/>
          </a:ln>
        </p:spPr>
      </p:pic>
      <p:pic>
        <p:nvPicPr>
          <p:cNvPr id="227" name="Google Shape;227;p24"/>
          <p:cNvPicPr preferRelativeResize="0"/>
          <p:nvPr/>
        </p:nvPicPr>
        <p:blipFill>
          <a:blip r:embed="rId4">
            <a:alphaModFix/>
          </a:blip>
          <a:stretch>
            <a:fillRect/>
          </a:stretch>
        </p:blipFill>
        <p:spPr>
          <a:xfrm>
            <a:off x="229200" y="1138863"/>
            <a:ext cx="2619800" cy="678075"/>
          </a:xfrm>
          <a:prstGeom prst="rect">
            <a:avLst/>
          </a:prstGeom>
          <a:noFill/>
          <a:ln w="9525" cap="flat" cmpd="sng">
            <a:solidFill>
              <a:schemeClr val="dk2"/>
            </a:solidFill>
            <a:prstDash val="solid"/>
            <a:round/>
            <a:headEnd type="none" w="sm" len="sm"/>
            <a:tailEnd type="none" w="sm" len="sm"/>
          </a:ln>
        </p:spPr>
      </p:pic>
      <p:sp>
        <p:nvSpPr>
          <p:cNvPr id="228" name="Google Shape;228;p24"/>
          <p:cNvSpPr txBox="1"/>
          <p:nvPr/>
        </p:nvSpPr>
        <p:spPr>
          <a:xfrm>
            <a:off x="59525" y="793425"/>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ambience</a:t>
            </a:r>
            <a:endParaRPr sz="1200" b="1"/>
          </a:p>
        </p:txBody>
      </p:sp>
      <p:pic>
        <p:nvPicPr>
          <p:cNvPr id="229" name="Google Shape;229;p24"/>
          <p:cNvPicPr preferRelativeResize="0"/>
          <p:nvPr/>
        </p:nvPicPr>
        <p:blipFill>
          <a:blip r:embed="rId5">
            <a:alphaModFix/>
          </a:blip>
          <a:stretch>
            <a:fillRect/>
          </a:stretch>
        </p:blipFill>
        <p:spPr>
          <a:xfrm>
            <a:off x="3235702" y="1193525"/>
            <a:ext cx="2672499" cy="678075"/>
          </a:xfrm>
          <a:prstGeom prst="rect">
            <a:avLst/>
          </a:prstGeom>
          <a:noFill/>
          <a:ln w="9525" cap="flat" cmpd="sng">
            <a:solidFill>
              <a:schemeClr val="dk2"/>
            </a:solidFill>
            <a:prstDash val="solid"/>
            <a:round/>
            <a:headEnd type="none" w="sm" len="sm"/>
            <a:tailEnd type="none" w="sm" len="sm"/>
          </a:ln>
        </p:spPr>
      </p:pic>
      <p:sp>
        <p:nvSpPr>
          <p:cNvPr id="230" name="Google Shape;230;p24"/>
          <p:cNvSpPr txBox="1"/>
          <p:nvPr/>
        </p:nvSpPr>
        <p:spPr>
          <a:xfrm>
            <a:off x="349800" y="1916188"/>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price</a:t>
            </a:r>
            <a:endParaRPr sz="1200" b="1"/>
          </a:p>
        </p:txBody>
      </p:sp>
      <p:sp>
        <p:nvSpPr>
          <p:cNvPr id="231" name="Google Shape;231;p24"/>
          <p:cNvSpPr txBox="1"/>
          <p:nvPr/>
        </p:nvSpPr>
        <p:spPr>
          <a:xfrm>
            <a:off x="6434975" y="857050"/>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food/coffee</a:t>
            </a:r>
            <a:endParaRPr sz="1200" b="1"/>
          </a:p>
        </p:txBody>
      </p:sp>
      <p:sp>
        <p:nvSpPr>
          <p:cNvPr id="232" name="Google Shape;232;p24"/>
          <p:cNvSpPr txBox="1"/>
          <p:nvPr/>
        </p:nvSpPr>
        <p:spPr>
          <a:xfrm>
            <a:off x="3060650" y="858375"/>
            <a:ext cx="27255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anecdotes/miscellaneous</a:t>
            </a:r>
            <a:endParaRPr sz="1200" b="1"/>
          </a:p>
        </p:txBody>
      </p:sp>
      <p:sp>
        <p:nvSpPr>
          <p:cNvPr id="233" name="Google Shape;233;p24"/>
          <p:cNvSpPr txBox="1"/>
          <p:nvPr/>
        </p:nvSpPr>
        <p:spPr>
          <a:xfrm>
            <a:off x="3235688" y="1878975"/>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service</a:t>
            </a:r>
            <a:endParaRPr sz="1200" b="1"/>
          </a:p>
        </p:txBody>
      </p:sp>
      <p:pic>
        <p:nvPicPr>
          <p:cNvPr id="234" name="Google Shape;234;p24"/>
          <p:cNvPicPr preferRelativeResize="0"/>
          <p:nvPr/>
        </p:nvPicPr>
        <p:blipFill>
          <a:blip r:embed="rId6">
            <a:alphaModFix/>
          </a:blip>
          <a:stretch>
            <a:fillRect/>
          </a:stretch>
        </p:blipFill>
        <p:spPr>
          <a:xfrm>
            <a:off x="6256275" y="1137371"/>
            <a:ext cx="2619800" cy="664704"/>
          </a:xfrm>
          <a:prstGeom prst="rect">
            <a:avLst/>
          </a:prstGeom>
          <a:noFill/>
          <a:ln w="9525" cap="flat" cmpd="sng">
            <a:solidFill>
              <a:schemeClr val="dk2"/>
            </a:solidFill>
            <a:prstDash val="solid"/>
            <a:round/>
            <a:headEnd type="none" w="sm" len="sm"/>
            <a:tailEnd type="none" w="sm" len="sm"/>
          </a:ln>
        </p:spPr>
      </p:pic>
      <p:pic>
        <p:nvPicPr>
          <p:cNvPr id="235" name="Google Shape;235;p24"/>
          <p:cNvPicPr preferRelativeResize="0"/>
          <p:nvPr/>
        </p:nvPicPr>
        <p:blipFill>
          <a:blip r:embed="rId7">
            <a:alphaModFix/>
          </a:blip>
          <a:stretch>
            <a:fillRect/>
          </a:stretch>
        </p:blipFill>
        <p:spPr>
          <a:xfrm>
            <a:off x="232201" y="2197988"/>
            <a:ext cx="2444986" cy="625800"/>
          </a:xfrm>
          <a:prstGeom prst="rect">
            <a:avLst/>
          </a:prstGeom>
          <a:noFill/>
          <a:ln w="9525" cap="flat" cmpd="sng">
            <a:solidFill>
              <a:schemeClr val="dk2"/>
            </a:solidFill>
            <a:prstDash val="solid"/>
            <a:round/>
            <a:headEnd type="none" w="sm" len="sm"/>
            <a:tailEnd type="none" w="sm" len="sm"/>
          </a:ln>
        </p:spPr>
      </p:pic>
      <p:pic>
        <p:nvPicPr>
          <p:cNvPr id="236" name="Google Shape;236;p24"/>
          <p:cNvPicPr preferRelativeResize="0"/>
          <p:nvPr/>
        </p:nvPicPr>
        <p:blipFill>
          <a:blip r:embed="rId8">
            <a:alphaModFix/>
          </a:blip>
          <a:stretch>
            <a:fillRect/>
          </a:stretch>
        </p:blipFill>
        <p:spPr>
          <a:xfrm>
            <a:off x="3271725" y="2223193"/>
            <a:ext cx="2445000" cy="640357"/>
          </a:xfrm>
          <a:prstGeom prst="rect">
            <a:avLst/>
          </a:prstGeom>
          <a:noFill/>
          <a:ln w="9525" cap="flat" cmpd="sng">
            <a:solidFill>
              <a:schemeClr val="dk2"/>
            </a:solidFill>
            <a:prstDash val="solid"/>
            <a:round/>
            <a:headEnd type="none" w="sm" len="sm"/>
            <a:tailEnd type="none" w="sm" len="sm"/>
          </a:ln>
        </p:spPr>
      </p:pic>
      <p:sp>
        <p:nvSpPr>
          <p:cNvPr id="237" name="Google Shape;237;p24"/>
          <p:cNvSpPr/>
          <p:nvPr/>
        </p:nvSpPr>
        <p:spPr>
          <a:xfrm>
            <a:off x="5153750" y="3910000"/>
            <a:ext cx="439800" cy="194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body" idx="1"/>
          </p:nvPr>
        </p:nvSpPr>
        <p:spPr>
          <a:xfrm>
            <a:off x="229200" y="1091950"/>
            <a:ext cx="8685600" cy="2280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p>
          <a:p>
            <a:pPr marL="0" lvl="0" indent="0" algn="l" rtl="0">
              <a:spcBef>
                <a:spcPts val="1200"/>
              </a:spcBef>
              <a:spcAft>
                <a:spcPts val="1200"/>
              </a:spcAft>
              <a:buNone/>
            </a:pPr>
            <a:endParaRPr sz="1500"/>
          </a:p>
        </p:txBody>
      </p:sp>
      <p:sp>
        <p:nvSpPr>
          <p:cNvPr id="243" name="Google Shape;243;p25"/>
          <p:cNvSpPr txBox="1">
            <a:spLocks noGrp="1"/>
          </p:cNvSpPr>
          <p:nvPr>
            <p:ph type="title"/>
          </p:nvPr>
        </p:nvSpPr>
        <p:spPr>
          <a:xfrm>
            <a:off x="112413" y="1518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Topic Modeling using Naive Bayes</a:t>
            </a:r>
            <a:endParaRPr/>
          </a:p>
        </p:txBody>
      </p:sp>
      <p:sp>
        <p:nvSpPr>
          <p:cNvPr id="244" name="Google Shape;244;p25"/>
          <p:cNvSpPr txBox="1"/>
          <p:nvPr/>
        </p:nvSpPr>
        <p:spPr>
          <a:xfrm>
            <a:off x="536700" y="3993450"/>
            <a:ext cx="8070600" cy="6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5"/>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17</a:t>
            </a:fld>
            <a:endParaRPr/>
          </a:p>
        </p:txBody>
      </p:sp>
      <p:sp>
        <p:nvSpPr>
          <p:cNvPr id="246" name="Google Shape;246;p25"/>
          <p:cNvSpPr txBox="1"/>
          <p:nvPr/>
        </p:nvSpPr>
        <p:spPr>
          <a:xfrm>
            <a:off x="59525" y="793425"/>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ambience</a:t>
            </a:r>
            <a:endParaRPr sz="1200" b="1"/>
          </a:p>
        </p:txBody>
      </p:sp>
      <p:sp>
        <p:nvSpPr>
          <p:cNvPr id="247" name="Google Shape;247;p25"/>
          <p:cNvSpPr txBox="1"/>
          <p:nvPr/>
        </p:nvSpPr>
        <p:spPr>
          <a:xfrm>
            <a:off x="202025" y="1834100"/>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price</a:t>
            </a:r>
            <a:endParaRPr sz="1200" b="1"/>
          </a:p>
        </p:txBody>
      </p:sp>
      <p:sp>
        <p:nvSpPr>
          <p:cNvPr id="248" name="Google Shape;248;p25"/>
          <p:cNvSpPr txBox="1"/>
          <p:nvPr/>
        </p:nvSpPr>
        <p:spPr>
          <a:xfrm>
            <a:off x="6434975" y="857050"/>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food/coffee</a:t>
            </a:r>
            <a:endParaRPr sz="1200" b="1"/>
          </a:p>
        </p:txBody>
      </p:sp>
      <p:sp>
        <p:nvSpPr>
          <p:cNvPr id="249" name="Google Shape;249;p25"/>
          <p:cNvSpPr txBox="1"/>
          <p:nvPr/>
        </p:nvSpPr>
        <p:spPr>
          <a:xfrm>
            <a:off x="3060650" y="857050"/>
            <a:ext cx="27255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anecdotes/miscellaneous</a:t>
            </a:r>
            <a:endParaRPr sz="1200" b="1"/>
          </a:p>
        </p:txBody>
      </p:sp>
      <p:sp>
        <p:nvSpPr>
          <p:cNvPr id="250" name="Google Shape;250;p25"/>
          <p:cNvSpPr txBox="1"/>
          <p:nvPr/>
        </p:nvSpPr>
        <p:spPr>
          <a:xfrm>
            <a:off x="3164338" y="1838250"/>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service</a:t>
            </a:r>
            <a:endParaRPr sz="1200" b="1"/>
          </a:p>
        </p:txBody>
      </p:sp>
      <p:pic>
        <p:nvPicPr>
          <p:cNvPr id="251" name="Google Shape;251;p25"/>
          <p:cNvPicPr preferRelativeResize="0"/>
          <p:nvPr/>
        </p:nvPicPr>
        <p:blipFill>
          <a:blip r:embed="rId3">
            <a:alphaModFix/>
          </a:blip>
          <a:stretch>
            <a:fillRect/>
          </a:stretch>
        </p:blipFill>
        <p:spPr>
          <a:xfrm>
            <a:off x="3164350" y="2127633"/>
            <a:ext cx="2420150" cy="766493"/>
          </a:xfrm>
          <a:prstGeom prst="rect">
            <a:avLst/>
          </a:prstGeom>
          <a:noFill/>
          <a:ln w="9525" cap="flat" cmpd="sng">
            <a:solidFill>
              <a:schemeClr val="dk2"/>
            </a:solidFill>
            <a:prstDash val="solid"/>
            <a:round/>
            <a:headEnd type="none" w="sm" len="sm"/>
            <a:tailEnd type="none" w="sm" len="sm"/>
          </a:ln>
        </p:spPr>
      </p:pic>
      <p:pic>
        <p:nvPicPr>
          <p:cNvPr id="252" name="Google Shape;252;p25"/>
          <p:cNvPicPr preferRelativeResize="0"/>
          <p:nvPr/>
        </p:nvPicPr>
        <p:blipFill>
          <a:blip r:embed="rId4">
            <a:alphaModFix/>
          </a:blip>
          <a:stretch>
            <a:fillRect/>
          </a:stretch>
        </p:blipFill>
        <p:spPr>
          <a:xfrm>
            <a:off x="2357975" y="3012250"/>
            <a:ext cx="4130850" cy="1692775"/>
          </a:xfrm>
          <a:prstGeom prst="rect">
            <a:avLst/>
          </a:prstGeom>
          <a:noFill/>
          <a:ln>
            <a:noFill/>
          </a:ln>
        </p:spPr>
      </p:pic>
      <p:pic>
        <p:nvPicPr>
          <p:cNvPr id="253" name="Google Shape;253;p25"/>
          <p:cNvPicPr preferRelativeResize="0"/>
          <p:nvPr/>
        </p:nvPicPr>
        <p:blipFill>
          <a:blip r:embed="rId5">
            <a:alphaModFix/>
          </a:blip>
          <a:stretch>
            <a:fillRect/>
          </a:stretch>
        </p:blipFill>
        <p:spPr>
          <a:xfrm>
            <a:off x="266016" y="2111260"/>
            <a:ext cx="2420159" cy="799250"/>
          </a:xfrm>
          <a:prstGeom prst="rect">
            <a:avLst/>
          </a:prstGeom>
          <a:noFill/>
          <a:ln w="9525" cap="flat" cmpd="sng">
            <a:solidFill>
              <a:schemeClr val="dk2"/>
            </a:solidFill>
            <a:prstDash val="solid"/>
            <a:round/>
            <a:headEnd type="none" w="sm" len="sm"/>
            <a:tailEnd type="none" w="sm" len="sm"/>
          </a:ln>
        </p:spPr>
      </p:pic>
      <p:sp>
        <p:nvSpPr>
          <p:cNvPr id="254" name="Google Shape;254;p25"/>
          <p:cNvSpPr txBox="1"/>
          <p:nvPr/>
        </p:nvSpPr>
        <p:spPr>
          <a:xfrm>
            <a:off x="3463675" y="4562925"/>
            <a:ext cx="26724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Classification report for Naive Bayes Model </a:t>
            </a:r>
            <a:endParaRPr sz="1000"/>
          </a:p>
        </p:txBody>
      </p:sp>
      <p:pic>
        <p:nvPicPr>
          <p:cNvPr id="255" name="Google Shape;255;p25"/>
          <p:cNvPicPr preferRelativeResize="0"/>
          <p:nvPr/>
        </p:nvPicPr>
        <p:blipFill>
          <a:blip r:embed="rId6">
            <a:alphaModFix/>
          </a:blip>
          <a:stretch>
            <a:fillRect/>
          </a:stretch>
        </p:blipFill>
        <p:spPr>
          <a:xfrm>
            <a:off x="278221" y="1121699"/>
            <a:ext cx="2209800" cy="712413"/>
          </a:xfrm>
          <a:prstGeom prst="rect">
            <a:avLst/>
          </a:prstGeom>
          <a:noFill/>
          <a:ln w="9525" cap="flat" cmpd="sng">
            <a:solidFill>
              <a:schemeClr val="dk2"/>
            </a:solidFill>
            <a:prstDash val="solid"/>
            <a:round/>
            <a:headEnd type="none" w="sm" len="sm"/>
            <a:tailEnd type="none" w="sm" len="sm"/>
          </a:ln>
        </p:spPr>
      </p:pic>
      <p:pic>
        <p:nvPicPr>
          <p:cNvPr id="256" name="Google Shape;256;p25"/>
          <p:cNvPicPr preferRelativeResize="0"/>
          <p:nvPr/>
        </p:nvPicPr>
        <p:blipFill>
          <a:blip r:embed="rId7">
            <a:alphaModFix/>
          </a:blip>
          <a:stretch>
            <a:fillRect/>
          </a:stretch>
        </p:blipFill>
        <p:spPr>
          <a:xfrm>
            <a:off x="3164350" y="1143356"/>
            <a:ext cx="2420150" cy="753582"/>
          </a:xfrm>
          <a:prstGeom prst="rect">
            <a:avLst/>
          </a:prstGeom>
          <a:noFill/>
          <a:ln w="9525" cap="flat" cmpd="sng">
            <a:solidFill>
              <a:schemeClr val="dk2"/>
            </a:solidFill>
            <a:prstDash val="solid"/>
            <a:round/>
            <a:headEnd type="none" w="sm" len="sm"/>
            <a:tailEnd type="none" w="sm" len="sm"/>
          </a:ln>
        </p:spPr>
      </p:pic>
      <p:pic>
        <p:nvPicPr>
          <p:cNvPr id="257" name="Google Shape;257;p25"/>
          <p:cNvPicPr preferRelativeResize="0"/>
          <p:nvPr/>
        </p:nvPicPr>
        <p:blipFill>
          <a:blip r:embed="rId8">
            <a:alphaModFix/>
          </a:blip>
          <a:stretch>
            <a:fillRect/>
          </a:stretch>
        </p:blipFill>
        <p:spPr>
          <a:xfrm>
            <a:off x="6514401" y="1165000"/>
            <a:ext cx="2209800" cy="710296"/>
          </a:xfrm>
          <a:prstGeom prst="rect">
            <a:avLst/>
          </a:prstGeom>
          <a:noFill/>
          <a:ln w="9525" cap="flat" cmpd="sng">
            <a:solidFill>
              <a:schemeClr val="dk2"/>
            </a:solidFill>
            <a:prstDash val="solid"/>
            <a:round/>
            <a:headEnd type="none" w="sm" len="sm"/>
            <a:tailEnd type="none" w="sm" len="sm"/>
          </a:ln>
        </p:spPr>
      </p:pic>
      <p:sp>
        <p:nvSpPr>
          <p:cNvPr id="258" name="Google Shape;258;p25"/>
          <p:cNvSpPr txBox="1"/>
          <p:nvPr/>
        </p:nvSpPr>
        <p:spPr>
          <a:xfrm>
            <a:off x="229200" y="553900"/>
            <a:ext cx="24201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Alpha = [0.5, 1.0, 2.0, 5.0]</a:t>
            </a:r>
            <a:endParaRPr/>
          </a:p>
        </p:txBody>
      </p:sp>
      <p:sp>
        <p:nvSpPr>
          <p:cNvPr id="259" name="Google Shape;259;p25"/>
          <p:cNvSpPr/>
          <p:nvPr/>
        </p:nvSpPr>
        <p:spPr>
          <a:xfrm>
            <a:off x="5435500" y="4053175"/>
            <a:ext cx="439800" cy="194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6"/>
          <p:cNvSpPr txBox="1">
            <a:spLocks noGrp="1"/>
          </p:cNvSpPr>
          <p:nvPr>
            <p:ph type="body" idx="1"/>
          </p:nvPr>
        </p:nvSpPr>
        <p:spPr>
          <a:xfrm>
            <a:off x="229200" y="1091950"/>
            <a:ext cx="8685600" cy="2280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p>
          <a:p>
            <a:pPr marL="0" lvl="0" indent="0" algn="l" rtl="0">
              <a:spcBef>
                <a:spcPts val="1200"/>
              </a:spcBef>
              <a:spcAft>
                <a:spcPts val="1200"/>
              </a:spcAft>
              <a:buNone/>
            </a:pPr>
            <a:endParaRPr sz="1500"/>
          </a:p>
        </p:txBody>
      </p:sp>
      <p:sp>
        <p:nvSpPr>
          <p:cNvPr id="265" name="Google Shape;265;p26"/>
          <p:cNvSpPr txBox="1">
            <a:spLocks noGrp="1"/>
          </p:cNvSpPr>
          <p:nvPr>
            <p:ph type="title"/>
          </p:nvPr>
        </p:nvSpPr>
        <p:spPr>
          <a:xfrm>
            <a:off x="112427" y="151900"/>
            <a:ext cx="84000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Topic Modeling using SVM Model(Best)</a:t>
            </a:r>
            <a:endParaRPr/>
          </a:p>
        </p:txBody>
      </p:sp>
      <p:sp>
        <p:nvSpPr>
          <p:cNvPr id="266" name="Google Shape;266;p26"/>
          <p:cNvSpPr txBox="1"/>
          <p:nvPr/>
        </p:nvSpPr>
        <p:spPr>
          <a:xfrm>
            <a:off x="536700" y="3993450"/>
            <a:ext cx="8070600" cy="6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6"/>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18</a:t>
            </a:fld>
            <a:endParaRPr/>
          </a:p>
        </p:txBody>
      </p:sp>
      <p:sp>
        <p:nvSpPr>
          <p:cNvPr id="268" name="Google Shape;268;p26"/>
          <p:cNvSpPr txBox="1"/>
          <p:nvPr/>
        </p:nvSpPr>
        <p:spPr>
          <a:xfrm>
            <a:off x="59525" y="793425"/>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ambience</a:t>
            </a:r>
            <a:endParaRPr sz="1200" b="1"/>
          </a:p>
        </p:txBody>
      </p:sp>
      <p:sp>
        <p:nvSpPr>
          <p:cNvPr id="269" name="Google Shape;269;p26"/>
          <p:cNvSpPr txBox="1"/>
          <p:nvPr/>
        </p:nvSpPr>
        <p:spPr>
          <a:xfrm>
            <a:off x="202025" y="1834100"/>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price</a:t>
            </a:r>
            <a:endParaRPr sz="1200" b="1"/>
          </a:p>
        </p:txBody>
      </p:sp>
      <p:sp>
        <p:nvSpPr>
          <p:cNvPr id="270" name="Google Shape;270;p26"/>
          <p:cNvSpPr txBox="1"/>
          <p:nvPr/>
        </p:nvSpPr>
        <p:spPr>
          <a:xfrm>
            <a:off x="6434975" y="857050"/>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food/coffee</a:t>
            </a:r>
            <a:endParaRPr sz="1200" b="1"/>
          </a:p>
        </p:txBody>
      </p:sp>
      <p:sp>
        <p:nvSpPr>
          <p:cNvPr id="271" name="Google Shape;271;p26"/>
          <p:cNvSpPr txBox="1"/>
          <p:nvPr/>
        </p:nvSpPr>
        <p:spPr>
          <a:xfrm>
            <a:off x="3060650" y="857050"/>
            <a:ext cx="27255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anecdotes/miscellaneous</a:t>
            </a:r>
            <a:endParaRPr sz="1200" b="1"/>
          </a:p>
        </p:txBody>
      </p:sp>
      <p:sp>
        <p:nvSpPr>
          <p:cNvPr id="272" name="Google Shape;272;p26"/>
          <p:cNvSpPr txBox="1"/>
          <p:nvPr/>
        </p:nvSpPr>
        <p:spPr>
          <a:xfrm>
            <a:off x="3164338" y="1838250"/>
            <a:ext cx="22098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Topic : service</a:t>
            </a:r>
            <a:endParaRPr sz="1200" b="1"/>
          </a:p>
        </p:txBody>
      </p:sp>
      <p:sp>
        <p:nvSpPr>
          <p:cNvPr id="273" name="Google Shape;273;p26"/>
          <p:cNvSpPr txBox="1"/>
          <p:nvPr/>
        </p:nvSpPr>
        <p:spPr>
          <a:xfrm>
            <a:off x="904938" y="4552725"/>
            <a:ext cx="26724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Classification report for SVM Model </a:t>
            </a:r>
            <a:endParaRPr sz="1000"/>
          </a:p>
        </p:txBody>
      </p:sp>
      <p:sp>
        <p:nvSpPr>
          <p:cNvPr id="274" name="Google Shape;274;p26"/>
          <p:cNvSpPr txBox="1"/>
          <p:nvPr/>
        </p:nvSpPr>
        <p:spPr>
          <a:xfrm>
            <a:off x="229200" y="553900"/>
            <a:ext cx="24201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 = [1, 2, 5]</a:t>
            </a:r>
            <a:endParaRPr/>
          </a:p>
        </p:txBody>
      </p:sp>
      <p:pic>
        <p:nvPicPr>
          <p:cNvPr id="275" name="Google Shape;275;p26"/>
          <p:cNvPicPr preferRelativeResize="0"/>
          <p:nvPr/>
        </p:nvPicPr>
        <p:blipFill>
          <a:blip r:embed="rId3">
            <a:alphaModFix/>
          </a:blip>
          <a:stretch>
            <a:fillRect/>
          </a:stretch>
        </p:blipFill>
        <p:spPr>
          <a:xfrm>
            <a:off x="202025" y="3012225"/>
            <a:ext cx="4383967" cy="1607025"/>
          </a:xfrm>
          <a:prstGeom prst="rect">
            <a:avLst/>
          </a:prstGeom>
          <a:noFill/>
          <a:ln>
            <a:noFill/>
          </a:ln>
        </p:spPr>
      </p:pic>
      <p:pic>
        <p:nvPicPr>
          <p:cNvPr id="276" name="Google Shape;276;p26"/>
          <p:cNvPicPr preferRelativeResize="0"/>
          <p:nvPr/>
        </p:nvPicPr>
        <p:blipFill>
          <a:blip r:embed="rId4">
            <a:alphaModFix/>
          </a:blip>
          <a:stretch>
            <a:fillRect/>
          </a:stretch>
        </p:blipFill>
        <p:spPr>
          <a:xfrm>
            <a:off x="270985" y="1120525"/>
            <a:ext cx="2071890" cy="799250"/>
          </a:xfrm>
          <a:prstGeom prst="rect">
            <a:avLst/>
          </a:prstGeom>
          <a:noFill/>
          <a:ln w="9525" cap="flat" cmpd="sng">
            <a:solidFill>
              <a:schemeClr val="dk2"/>
            </a:solidFill>
            <a:prstDash val="solid"/>
            <a:round/>
            <a:headEnd type="none" w="sm" len="sm"/>
            <a:tailEnd type="none" w="sm" len="sm"/>
          </a:ln>
        </p:spPr>
      </p:pic>
      <p:pic>
        <p:nvPicPr>
          <p:cNvPr id="277" name="Google Shape;277;p26"/>
          <p:cNvPicPr preferRelativeResize="0"/>
          <p:nvPr/>
        </p:nvPicPr>
        <p:blipFill>
          <a:blip r:embed="rId5">
            <a:alphaModFix/>
          </a:blip>
          <a:stretch>
            <a:fillRect/>
          </a:stretch>
        </p:blipFill>
        <p:spPr>
          <a:xfrm>
            <a:off x="3352900" y="1165000"/>
            <a:ext cx="1977706" cy="766500"/>
          </a:xfrm>
          <a:prstGeom prst="rect">
            <a:avLst/>
          </a:prstGeom>
          <a:noFill/>
          <a:ln w="9525" cap="flat" cmpd="sng">
            <a:solidFill>
              <a:schemeClr val="dk2"/>
            </a:solidFill>
            <a:prstDash val="solid"/>
            <a:round/>
            <a:headEnd type="none" w="sm" len="sm"/>
            <a:tailEnd type="none" w="sm" len="sm"/>
          </a:ln>
        </p:spPr>
      </p:pic>
      <p:pic>
        <p:nvPicPr>
          <p:cNvPr id="278" name="Google Shape;278;p26"/>
          <p:cNvPicPr preferRelativeResize="0"/>
          <p:nvPr/>
        </p:nvPicPr>
        <p:blipFill>
          <a:blip r:embed="rId6">
            <a:alphaModFix/>
          </a:blip>
          <a:stretch>
            <a:fillRect/>
          </a:stretch>
        </p:blipFill>
        <p:spPr>
          <a:xfrm>
            <a:off x="6567236" y="1165000"/>
            <a:ext cx="1945284" cy="766500"/>
          </a:xfrm>
          <a:prstGeom prst="rect">
            <a:avLst/>
          </a:prstGeom>
          <a:noFill/>
          <a:ln w="9525" cap="flat" cmpd="sng">
            <a:solidFill>
              <a:schemeClr val="dk2"/>
            </a:solidFill>
            <a:prstDash val="solid"/>
            <a:round/>
            <a:headEnd type="none" w="sm" len="sm"/>
            <a:tailEnd type="none" w="sm" len="sm"/>
          </a:ln>
        </p:spPr>
      </p:pic>
      <p:pic>
        <p:nvPicPr>
          <p:cNvPr id="279" name="Google Shape;279;p26"/>
          <p:cNvPicPr preferRelativeResize="0"/>
          <p:nvPr/>
        </p:nvPicPr>
        <p:blipFill>
          <a:blip r:embed="rId7">
            <a:alphaModFix/>
          </a:blip>
          <a:stretch>
            <a:fillRect/>
          </a:stretch>
        </p:blipFill>
        <p:spPr>
          <a:xfrm>
            <a:off x="334275" y="2125874"/>
            <a:ext cx="2124125" cy="840811"/>
          </a:xfrm>
          <a:prstGeom prst="rect">
            <a:avLst/>
          </a:prstGeom>
          <a:noFill/>
          <a:ln w="9525" cap="flat" cmpd="sng">
            <a:solidFill>
              <a:schemeClr val="dk2"/>
            </a:solidFill>
            <a:prstDash val="solid"/>
            <a:round/>
            <a:headEnd type="none" w="sm" len="sm"/>
            <a:tailEnd type="none" w="sm" len="sm"/>
          </a:ln>
        </p:spPr>
      </p:pic>
      <p:pic>
        <p:nvPicPr>
          <p:cNvPr id="280" name="Google Shape;280;p26"/>
          <p:cNvPicPr preferRelativeResize="0"/>
          <p:nvPr/>
        </p:nvPicPr>
        <p:blipFill>
          <a:blip r:embed="rId8">
            <a:alphaModFix/>
          </a:blip>
          <a:stretch>
            <a:fillRect/>
          </a:stretch>
        </p:blipFill>
        <p:spPr>
          <a:xfrm>
            <a:off x="5330600" y="2204992"/>
            <a:ext cx="3692448" cy="2460059"/>
          </a:xfrm>
          <a:prstGeom prst="rect">
            <a:avLst/>
          </a:prstGeom>
          <a:noFill/>
          <a:ln>
            <a:noFill/>
          </a:ln>
        </p:spPr>
      </p:pic>
      <p:pic>
        <p:nvPicPr>
          <p:cNvPr id="281" name="Google Shape;281;p26"/>
          <p:cNvPicPr preferRelativeResize="0"/>
          <p:nvPr/>
        </p:nvPicPr>
        <p:blipFill>
          <a:blip r:embed="rId9">
            <a:alphaModFix/>
          </a:blip>
          <a:stretch>
            <a:fillRect/>
          </a:stretch>
        </p:blipFill>
        <p:spPr>
          <a:xfrm>
            <a:off x="3236850" y="2107328"/>
            <a:ext cx="2209800" cy="870735"/>
          </a:xfrm>
          <a:prstGeom prst="rect">
            <a:avLst/>
          </a:prstGeom>
          <a:noFill/>
          <a:ln w="9525" cap="flat" cmpd="sng">
            <a:solidFill>
              <a:schemeClr val="dk2"/>
            </a:solidFill>
            <a:prstDash val="solid"/>
            <a:round/>
            <a:headEnd type="none" w="sm" len="sm"/>
            <a:tailEnd type="none" w="sm" len="sm"/>
          </a:ln>
        </p:spPr>
      </p:pic>
      <p:sp>
        <p:nvSpPr>
          <p:cNvPr id="282" name="Google Shape;282;p26"/>
          <p:cNvSpPr txBox="1"/>
          <p:nvPr/>
        </p:nvSpPr>
        <p:spPr>
          <a:xfrm>
            <a:off x="5873938" y="4430150"/>
            <a:ext cx="26724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Topic Classification </a:t>
            </a:r>
            <a:endParaRPr sz="1000"/>
          </a:p>
        </p:txBody>
      </p:sp>
      <p:sp>
        <p:nvSpPr>
          <p:cNvPr id="283" name="Google Shape;283;p26"/>
          <p:cNvSpPr/>
          <p:nvPr/>
        </p:nvSpPr>
        <p:spPr>
          <a:xfrm>
            <a:off x="3493000" y="4054775"/>
            <a:ext cx="439800" cy="194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94" name="Google Shape;294;p27"/>
          <p:cNvPicPr preferRelativeResize="0"/>
          <p:nvPr/>
        </p:nvPicPr>
        <p:blipFill rotWithShape="1">
          <a:blip r:embed="rId3">
            <a:alphaModFix/>
          </a:blip>
          <a:srcRect l="13392" t="11183" r="9990" b="12579"/>
          <a:stretch/>
        </p:blipFill>
        <p:spPr>
          <a:xfrm>
            <a:off x="6408975" y="2972150"/>
            <a:ext cx="2672400" cy="1771649"/>
          </a:xfrm>
          <a:prstGeom prst="rect">
            <a:avLst/>
          </a:prstGeom>
          <a:noFill/>
          <a:ln>
            <a:noFill/>
          </a:ln>
        </p:spPr>
      </p:pic>
      <p:sp>
        <p:nvSpPr>
          <p:cNvPr id="288" name="Google Shape;288;p27"/>
          <p:cNvSpPr txBox="1">
            <a:spLocks noGrp="1"/>
          </p:cNvSpPr>
          <p:nvPr>
            <p:ph type="body" idx="1"/>
          </p:nvPr>
        </p:nvSpPr>
        <p:spPr>
          <a:xfrm>
            <a:off x="229200" y="1091950"/>
            <a:ext cx="8685600" cy="2280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p>
          <a:p>
            <a:pPr marL="0" lvl="0" indent="0" algn="l" rtl="0">
              <a:spcBef>
                <a:spcPts val="1200"/>
              </a:spcBef>
              <a:spcAft>
                <a:spcPts val="1200"/>
              </a:spcAft>
              <a:buNone/>
            </a:pPr>
            <a:endParaRPr sz="1500"/>
          </a:p>
        </p:txBody>
      </p:sp>
      <p:pic>
        <p:nvPicPr>
          <p:cNvPr id="289" name="Google Shape;289;p27"/>
          <p:cNvPicPr preferRelativeResize="0"/>
          <p:nvPr/>
        </p:nvPicPr>
        <p:blipFill>
          <a:blip r:embed="rId4">
            <a:alphaModFix/>
          </a:blip>
          <a:stretch>
            <a:fillRect/>
          </a:stretch>
        </p:blipFill>
        <p:spPr>
          <a:xfrm>
            <a:off x="257775" y="2672100"/>
            <a:ext cx="6363224" cy="962025"/>
          </a:xfrm>
          <a:prstGeom prst="rect">
            <a:avLst/>
          </a:prstGeom>
          <a:noFill/>
          <a:ln>
            <a:noFill/>
          </a:ln>
        </p:spPr>
      </p:pic>
      <p:sp>
        <p:nvSpPr>
          <p:cNvPr id="290" name="Google Shape;290;p27"/>
          <p:cNvSpPr txBox="1">
            <a:spLocks noGrp="1"/>
          </p:cNvSpPr>
          <p:nvPr>
            <p:ph type="title"/>
          </p:nvPr>
        </p:nvSpPr>
        <p:spPr>
          <a:xfrm>
            <a:off x="112426" y="304300"/>
            <a:ext cx="80667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Unsupervised Sentiment Analysis: VADER</a:t>
            </a:r>
            <a:endParaRPr/>
          </a:p>
        </p:txBody>
      </p:sp>
      <p:sp>
        <p:nvSpPr>
          <p:cNvPr id="291" name="Google Shape;291;p27"/>
          <p:cNvSpPr txBox="1">
            <a:spLocks noGrp="1"/>
          </p:cNvSpPr>
          <p:nvPr>
            <p:ph type="body" idx="1"/>
          </p:nvPr>
        </p:nvSpPr>
        <p:spPr>
          <a:xfrm>
            <a:off x="305400" y="852050"/>
            <a:ext cx="8685600" cy="1415100"/>
          </a:xfrm>
          <a:prstGeom prst="rect">
            <a:avLst/>
          </a:prstGeom>
        </p:spPr>
        <p:txBody>
          <a:bodyPr spcFirstLastPara="1" wrap="square" lIns="91425" tIns="45700" rIns="91425" bIns="45700" anchor="t" anchorCtr="0">
            <a:noAutofit/>
          </a:bodyPr>
          <a:lstStyle/>
          <a:p>
            <a:pPr marL="457200" lvl="0" indent="-330200" algn="l" rtl="0">
              <a:lnSpc>
                <a:spcPct val="115000"/>
              </a:lnSpc>
              <a:spcBef>
                <a:spcPts val="0"/>
              </a:spcBef>
              <a:spcAft>
                <a:spcPts val="0"/>
              </a:spcAft>
              <a:buSzPts val="1600"/>
              <a:buChar char="❏"/>
            </a:pPr>
            <a:r>
              <a:rPr lang="en"/>
              <a:t>Sentiment metrics derived from ratings in</a:t>
            </a:r>
            <a:r>
              <a:rPr lang="en" b="1"/>
              <a:t> Valence-based </a:t>
            </a:r>
            <a:r>
              <a:rPr lang="en"/>
              <a:t>lexicons </a:t>
            </a:r>
            <a:endParaRPr/>
          </a:p>
          <a:p>
            <a:pPr marL="457200" lvl="0" indent="-330200" algn="l" rtl="0">
              <a:lnSpc>
                <a:spcPct val="115000"/>
              </a:lnSpc>
              <a:spcBef>
                <a:spcPts val="0"/>
              </a:spcBef>
              <a:spcAft>
                <a:spcPts val="0"/>
              </a:spcAft>
              <a:buSzPts val="1600"/>
              <a:buChar char="❏"/>
            </a:pPr>
            <a:r>
              <a:rPr lang="en"/>
              <a:t>Not just positive Vs negative, sentiment intensity is also considered</a:t>
            </a:r>
            <a:endParaRPr/>
          </a:p>
          <a:p>
            <a:pPr marL="457200" lvl="0" indent="-330200" algn="l" rtl="0">
              <a:lnSpc>
                <a:spcPct val="115000"/>
              </a:lnSpc>
              <a:spcBef>
                <a:spcPts val="0"/>
              </a:spcBef>
              <a:spcAft>
                <a:spcPts val="0"/>
              </a:spcAft>
              <a:buSzPts val="1600"/>
              <a:buChar char="❏"/>
            </a:pPr>
            <a:r>
              <a:rPr lang="en" b="1"/>
              <a:t>Positive</a:t>
            </a:r>
            <a:r>
              <a:rPr lang="en"/>
              <a:t>, </a:t>
            </a:r>
            <a:r>
              <a:rPr lang="en" b="1"/>
              <a:t>neutral</a:t>
            </a:r>
            <a:r>
              <a:rPr lang="en"/>
              <a:t> and </a:t>
            </a:r>
            <a:r>
              <a:rPr lang="en" b="1"/>
              <a:t>negative</a:t>
            </a:r>
            <a:r>
              <a:rPr lang="en"/>
              <a:t>, represent the proportion of the text that falls into those categories.</a:t>
            </a:r>
            <a:endParaRPr/>
          </a:p>
          <a:p>
            <a:pPr marL="457200" lvl="0" indent="-330200" algn="l" rtl="0">
              <a:lnSpc>
                <a:spcPct val="115000"/>
              </a:lnSpc>
              <a:spcBef>
                <a:spcPts val="0"/>
              </a:spcBef>
              <a:spcAft>
                <a:spcPts val="0"/>
              </a:spcAft>
              <a:buSzPts val="1600"/>
              <a:buChar char="❏"/>
            </a:pPr>
            <a:r>
              <a:rPr lang="en"/>
              <a:t>The final metric, the compound score, is the combination of all of the lexicon ratings which have been standardized to range between -1 and 1 based on some heuristics.</a:t>
            </a:r>
            <a:endParaRPr/>
          </a:p>
        </p:txBody>
      </p:sp>
      <p:sp>
        <p:nvSpPr>
          <p:cNvPr id="293" name="Google Shape;293;p27"/>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227013" y="313765"/>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Contents</a:t>
            </a:r>
            <a:endParaRPr/>
          </a:p>
        </p:txBody>
      </p:sp>
      <p:sp>
        <p:nvSpPr>
          <p:cNvPr id="65" name="Google Shape;65;p10"/>
          <p:cNvSpPr txBox="1">
            <a:spLocks noGrp="1"/>
          </p:cNvSpPr>
          <p:nvPr>
            <p:ph type="body" idx="1"/>
          </p:nvPr>
        </p:nvSpPr>
        <p:spPr>
          <a:xfrm>
            <a:off x="227013" y="1282013"/>
            <a:ext cx="8691600" cy="3288300"/>
          </a:xfrm>
          <a:prstGeom prst="rect">
            <a:avLst/>
          </a:prstGeom>
        </p:spPr>
        <p:txBody>
          <a:bodyPr spcFirstLastPara="1" wrap="square" lIns="91425" tIns="45700" rIns="91425" bIns="45700" anchor="t" anchorCtr="0">
            <a:noAutofit/>
          </a:bodyPr>
          <a:lstStyle/>
          <a:p>
            <a:pPr marL="457200" lvl="0" indent="-387350" algn="l" rtl="0">
              <a:spcBef>
                <a:spcPts val="0"/>
              </a:spcBef>
              <a:spcAft>
                <a:spcPts val="0"/>
              </a:spcAft>
              <a:buSzPts val="2500"/>
              <a:buChar char="❏"/>
            </a:pPr>
            <a:r>
              <a:rPr lang="en" sz="2500"/>
              <a:t>Introduction</a:t>
            </a:r>
            <a:endParaRPr sz="2500"/>
          </a:p>
          <a:p>
            <a:pPr marL="457200" lvl="0" indent="-387350" algn="l" rtl="0">
              <a:spcBef>
                <a:spcPts val="0"/>
              </a:spcBef>
              <a:spcAft>
                <a:spcPts val="0"/>
              </a:spcAft>
              <a:buSzPts val="2500"/>
              <a:buChar char="❏"/>
            </a:pPr>
            <a:r>
              <a:rPr lang="en" sz="2500"/>
              <a:t>Web Scraping</a:t>
            </a:r>
            <a:endParaRPr sz="2500"/>
          </a:p>
          <a:p>
            <a:pPr marL="457200" lvl="0" indent="-387350" algn="l" rtl="0">
              <a:spcBef>
                <a:spcPts val="0"/>
              </a:spcBef>
              <a:spcAft>
                <a:spcPts val="0"/>
              </a:spcAft>
              <a:buSzPts val="2500"/>
              <a:buChar char="❏"/>
            </a:pPr>
            <a:r>
              <a:rPr lang="en" sz="2500"/>
              <a:t>Data Processing</a:t>
            </a:r>
            <a:endParaRPr sz="2500"/>
          </a:p>
          <a:p>
            <a:pPr marL="457200" lvl="0" indent="-387350" algn="l" rtl="0">
              <a:spcBef>
                <a:spcPts val="0"/>
              </a:spcBef>
              <a:spcAft>
                <a:spcPts val="0"/>
              </a:spcAft>
              <a:buSzPts val="2500"/>
              <a:buChar char="❏"/>
            </a:pPr>
            <a:r>
              <a:rPr lang="en" sz="2500"/>
              <a:t>Exploratory Data Analysis (EDA)</a:t>
            </a:r>
            <a:endParaRPr sz="2500"/>
          </a:p>
          <a:p>
            <a:pPr marL="457200" lvl="0" indent="-387350" algn="l" rtl="0">
              <a:spcBef>
                <a:spcPts val="0"/>
              </a:spcBef>
              <a:spcAft>
                <a:spcPts val="0"/>
              </a:spcAft>
              <a:buSzPts val="2500"/>
              <a:buChar char="❏"/>
            </a:pPr>
            <a:r>
              <a:rPr lang="en" sz="2500"/>
              <a:t>Analytics models for text</a:t>
            </a:r>
            <a:endParaRPr sz="2500"/>
          </a:p>
          <a:p>
            <a:pPr marL="457200" lvl="0" indent="-387350" algn="l" rtl="0">
              <a:spcBef>
                <a:spcPts val="0"/>
              </a:spcBef>
              <a:spcAft>
                <a:spcPts val="0"/>
              </a:spcAft>
              <a:buSzPts val="2500"/>
              <a:buChar char="❏"/>
            </a:pPr>
            <a:r>
              <a:rPr lang="en" sz="2500"/>
              <a:t>Applications</a:t>
            </a:r>
            <a:endParaRPr sz="2500"/>
          </a:p>
          <a:p>
            <a:pPr marL="457200" lvl="0" indent="-387350" algn="l" rtl="0">
              <a:spcBef>
                <a:spcPts val="0"/>
              </a:spcBef>
              <a:spcAft>
                <a:spcPts val="0"/>
              </a:spcAft>
              <a:buSzPts val="2500"/>
              <a:buChar char="❏"/>
            </a:pPr>
            <a:r>
              <a:rPr lang="en" sz="2500"/>
              <a:t>Conclusion &amp; Future Work</a:t>
            </a:r>
            <a:endParaRPr sz="2500"/>
          </a:p>
        </p:txBody>
      </p:sp>
      <p:pic>
        <p:nvPicPr>
          <p:cNvPr id="66" name="Google Shape;66;p10"/>
          <p:cNvPicPr preferRelativeResize="0"/>
          <p:nvPr/>
        </p:nvPicPr>
        <p:blipFill>
          <a:blip r:embed="rId3">
            <a:alphaModFix/>
          </a:blip>
          <a:stretch>
            <a:fillRect/>
          </a:stretch>
        </p:blipFill>
        <p:spPr>
          <a:xfrm>
            <a:off x="5481700" y="927600"/>
            <a:ext cx="3288300" cy="3288300"/>
          </a:xfrm>
          <a:prstGeom prst="rect">
            <a:avLst/>
          </a:prstGeom>
          <a:noFill/>
          <a:ln>
            <a:noFill/>
          </a:ln>
        </p:spPr>
      </p:pic>
      <p:sp>
        <p:nvSpPr>
          <p:cNvPr id="67" name="Google Shape;67;p10"/>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8"/>
          <p:cNvSpPr txBox="1">
            <a:spLocks noGrp="1"/>
          </p:cNvSpPr>
          <p:nvPr>
            <p:ph type="body" idx="1"/>
          </p:nvPr>
        </p:nvSpPr>
        <p:spPr>
          <a:xfrm>
            <a:off x="144250" y="731500"/>
            <a:ext cx="8685600" cy="23973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Overall reviews- Vader Sentiment Analysis &amp; SVM</a:t>
            </a:r>
            <a:endParaRPr sz="1500" b="1"/>
          </a:p>
        </p:txBody>
      </p:sp>
      <p:sp>
        <p:nvSpPr>
          <p:cNvPr id="300" name="Google Shape;300;p28"/>
          <p:cNvSpPr txBox="1">
            <a:spLocks noGrp="1"/>
          </p:cNvSpPr>
          <p:nvPr>
            <p:ph type="title"/>
          </p:nvPr>
        </p:nvSpPr>
        <p:spPr>
          <a:xfrm>
            <a:off x="144238" y="1836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Application</a:t>
            </a:r>
            <a:endParaRPr/>
          </a:p>
        </p:txBody>
      </p:sp>
      <p:sp>
        <p:nvSpPr>
          <p:cNvPr id="301" name="Google Shape;301;p28"/>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20</a:t>
            </a:fld>
            <a:endParaRPr/>
          </a:p>
        </p:txBody>
      </p:sp>
      <p:pic>
        <p:nvPicPr>
          <p:cNvPr id="302" name="Google Shape;302;p28"/>
          <p:cNvPicPr preferRelativeResize="0"/>
          <p:nvPr/>
        </p:nvPicPr>
        <p:blipFill>
          <a:blip r:embed="rId3">
            <a:alphaModFix/>
          </a:blip>
          <a:stretch>
            <a:fillRect/>
          </a:stretch>
        </p:blipFill>
        <p:spPr>
          <a:xfrm>
            <a:off x="144250" y="1165544"/>
            <a:ext cx="4825148" cy="3214755"/>
          </a:xfrm>
          <a:prstGeom prst="rect">
            <a:avLst/>
          </a:prstGeom>
          <a:noFill/>
          <a:ln>
            <a:noFill/>
          </a:ln>
        </p:spPr>
      </p:pic>
      <p:pic>
        <p:nvPicPr>
          <p:cNvPr id="303" name="Google Shape;303;p28"/>
          <p:cNvPicPr preferRelativeResize="0"/>
          <p:nvPr/>
        </p:nvPicPr>
        <p:blipFill rotWithShape="1">
          <a:blip r:embed="rId4">
            <a:alphaModFix/>
          </a:blip>
          <a:srcRect l="4674" r="6294"/>
          <a:stretch/>
        </p:blipFill>
        <p:spPr>
          <a:xfrm>
            <a:off x="5022600" y="275600"/>
            <a:ext cx="3414848" cy="2397300"/>
          </a:xfrm>
          <a:prstGeom prst="rect">
            <a:avLst/>
          </a:prstGeom>
          <a:noFill/>
          <a:ln>
            <a:noFill/>
          </a:ln>
        </p:spPr>
      </p:pic>
      <p:pic>
        <p:nvPicPr>
          <p:cNvPr id="304" name="Google Shape;304;p28"/>
          <p:cNvPicPr preferRelativeResize="0"/>
          <p:nvPr/>
        </p:nvPicPr>
        <p:blipFill rotWithShape="1">
          <a:blip r:embed="rId5">
            <a:alphaModFix/>
          </a:blip>
          <a:srcRect t="4807"/>
          <a:stretch/>
        </p:blipFill>
        <p:spPr>
          <a:xfrm>
            <a:off x="5147925" y="2629700"/>
            <a:ext cx="3366524" cy="2110425"/>
          </a:xfrm>
          <a:prstGeom prst="rect">
            <a:avLst/>
          </a:prstGeom>
          <a:noFill/>
          <a:ln>
            <a:noFill/>
          </a:ln>
        </p:spPr>
      </p:pic>
      <p:sp>
        <p:nvSpPr>
          <p:cNvPr id="305" name="Google Shape;305;p28"/>
          <p:cNvSpPr txBox="1"/>
          <p:nvPr/>
        </p:nvSpPr>
        <p:spPr>
          <a:xfrm>
            <a:off x="1220613" y="4075475"/>
            <a:ext cx="26724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Sentiment for all reviews</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body" idx="1"/>
          </p:nvPr>
        </p:nvSpPr>
        <p:spPr>
          <a:xfrm>
            <a:off x="144250" y="731500"/>
            <a:ext cx="8685600" cy="23973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Cafe with 5 star rating- </a:t>
            </a:r>
            <a:r>
              <a:rPr lang="en" sz="1500" b="1"/>
              <a:t>Saltwater Coffee</a:t>
            </a:r>
            <a:endParaRPr sz="1500" b="1"/>
          </a:p>
        </p:txBody>
      </p:sp>
      <p:sp>
        <p:nvSpPr>
          <p:cNvPr id="311" name="Google Shape;311;p29"/>
          <p:cNvSpPr txBox="1">
            <a:spLocks noGrp="1"/>
          </p:cNvSpPr>
          <p:nvPr>
            <p:ph type="title"/>
          </p:nvPr>
        </p:nvSpPr>
        <p:spPr>
          <a:xfrm>
            <a:off x="144238" y="1836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Application</a:t>
            </a:r>
            <a:endParaRPr/>
          </a:p>
        </p:txBody>
      </p:sp>
      <p:sp>
        <p:nvSpPr>
          <p:cNvPr id="312" name="Google Shape;312;p29"/>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21</a:t>
            </a:fld>
            <a:endParaRPr/>
          </a:p>
        </p:txBody>
      </p:sp>
      <p:pic>
        <p:nvPicPr>
          <p:cNvPr id="313" name="Google Shape;313;p29"/>
          <p:cNvPicPr preferRelativeResize="0"/>
          <p:nvPr/>
        </p:nvPicPr>
        <p:blipFill rotWithShape="1">
          <a:blip r:embed="rId3">
            <a:alphaModFix/>
          </a:blip>
          <a:srcRect l="15014" t="5123" r="10062" b="14315"/>
          <a:stretch/>
        </p:blipFill>
        <p:spPr>
          <a:xfrm>
            <a:off x="366950" y="1188625"/>
            <a:ext cx="4440400" cy="3181075"/>
          </a:xfrm>
          <a:prstGeom prst="rect">
            <a:avLst/>
          </a:prstGeom>
          <a:noFill/>
          <a:ln>
            <a:noFill/>
          </a:ln>
        </p:spPr>
      </p:pic>
      <p:pic>
        <p:nvPicPr>
          <p:cNvPr id="314" name="Google Shape;314;p29"/>
          <p:cNvPicPr preferRelativeResize="0"/>
          <p:nvPr/>
        </p:nvPicPr>
        <p:blipFill rotWithShape="1">
          <a:blip r:embed="rId4">
            <a:alphaModFix/>
          </a:blip>
          <a:srcRect t="5105"/>
          <a:stretch/>
        </p:blipFill>
        <p:spPr>
          <a:xfrm>
            <a:off x="4572000" y="1525650"/>
            <a:ext cx="4348948" cy="25793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0"/>
          <p:cNvSpPr txBox="1">
            <a:spLocks noGrp="1"/>
          </p:cNvSpPr>
          <p:nvPr>
            <p:ph type="body" idx="1"/>
          </p:nvPr>
        </p:nvSpPr>
        <p:spPr>
          <a:xfrm>
            <a:off x="91325" y="720900"/>
            <a:ext cx="8685600" cy="23973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Cafe with 3.5 star rating- </a:t>
            </a:r>
            <a:r>
              <a:rPr lang="en" sz="1500" b="1"/>
              <a:t>Alice’s Tea Cup Chapter II</a:t>
            </a:r>
            <a:endParaRPr sz="1500" b="1"/>
          </a:p>
        </p:txBody>
      </p:sp>
      <p:sp>
        <p:nvSpPr>
          <p:cNvPr id="320" name="Google Shape;320;p30"/>
          <p:cNvSpPr txBox="1">
            <a:spLocks noGrp="1"/>
          </p:cNvSpPr>
          <p:nvPr>
            <p:ph type="title"/>
          </p:nvPr>
        </p:nvSpPr>
        <p:spPr>
          <a:xfrm>
            <a:off x="144238" y="1836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Application</a:t>
            </a:r>
            <a:endParaRPr/>
          </a:p>
        </p:txBody>
      </p:sp>
      <p:sp>
        <p:nvSpPr>
          <p:cNvPr id="321" name="Google Shape;321;p30"/>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22</a:t>
            </a:fld>
            <a:endParaRPr/>
          </a:p>
        </p:txBody>
      </p:sp>
      <p:pic>
        <p:nvPicPr>
          <p:cNvPr id="322" name="Google Shape;322;p30"/>
          <p:cNvPicPr preferRelativeResize="0"/>
          <p:nvPr/>
        </p:nvPicPr>
        <p:blipFill rotWithShape="1">
          <a:blip r:embed="rId3">
            <a:alphaModFix/>
          </a:blip>
          <a:srcRect l="12172" t="5050" r="11175" b="12955"/>
          <a:stretch/>
        </p:blipFill>
        <p:spPr>
          <a:xfrm>
            <a:off x="144250" y="1400275"/>
            <a:ext cx="4211448" cy="3001275"/>
          </a:xfrm>
          <a:prstGeom prst="rect">
            <a:avLst/>
          </a:prstGeom>
          <a:noFill/>
          <a:ln>
            <a:noFill/>
          </a:ln>
        </p:spPr>
      </p:pic>
      <p:pic>
        <p:nvPicPr>
          <p:cNvPr id="323" name="Google Shape;323;p30"/>
          <p:cNvPicPr preferRelativeResize="0"/>
          <p:nvPr/>
        </p:nvPicPr>
        <p:blipFill rotWithShape="1">
          <a:blip r:embed="rId4">
            <a:alphaModFix/>
          </a:blip>
          <a:srcRect l="6128" t="4798" r="6067"/>
          <a:stretch/>
        </p:blipFill>
        <p:spPr>
          <a:xfrm>
            <a:off x="5277822" y="356775"/>
            <a:ext cx="3268528" cy="2214975"/>
          </a:xfrm>
          <a:prstGeom prst="rect">
            <a:avLst/>
          </a:prstGeom>
          <a:noFill/>
          <a:ln>
            <a:noFill/>
          </a:ln>
        </p:spPr>
      </p:pic>
      <p:pic>
        <p:nvPicPr>
          <p:cNvPr id="324" name="Google Shape;324;p30"/>
          <p:cNvPicPr preferRelativeResize="0"/>
          <p:nvPr/>
        </p:nvPicPr>
        <p:blipFill rotWithShape="1">
          <a:blip r:embed="rId5">
            <a:alphaModFix/>
          </a:blip>
          <a:srcRect l="7334" t="5004" r="8355" b="3176"/>
          <a:stretch/>
        </p:blipFill>
        <p:spPr>
          <a:xfrm>
            <a:off x="5411475" y="2623850"/>
            <a:ext cx="3001224" cy="2042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body" idx="1"/>
          </p:nvPr>
        </p:nvSpPr>
        <p:spPr>
          <a:xfrm>
            <a:off x="144250" y="790925"/>
            <a:ext cx="8685600" cy="3844200"/>
          </a:xfrm>
          <a:prstGeom prst="rect">
            <a:avLst/>
          </a:prstGeom>
        </p:spPr>
        <p:txBody>
          <a:bodyPr spcFirstLastPara="1" wrap="square" lIns="91425" tIns="45700" rIns="91425" bIns="45700" anchor="t" anchorCtr="0">
            <a:noAutofit/>
          </a:bodyPr>
          <a:lstStyle/>
          <a:p>
            <a:pPr marL="457200" lvl="0" indent="-323850" algn="l" rtl="0">
              <a:lnSpc>
                <a:spcPct val="115000"/>
              </a:lnSpc>
              <a:spcBef>
                <a:spcPts val="0"/>
              </a:spcBef>
              <a:spcAft>
                <a:spcPts val="0"/>
              </a:spcAft>
              <a:buSzPts val="1500"/>
              <a:buChar char="❏"/>
            </a:pPr>
            <a:r>
              <a:rPr lang="en" sz="1500" b="1"/>
              <a:t>Insights</a:t>
            </a:r>
            <a:endParaRPr sz="1500" b="1"/>
          </a:p>
          <a:p>
            <a:pPr marL="914400" lvl="1" indent="-330200" algn="l" rtl="0">
              <a:lnSpc>
                <a:spcPct val="115000"/>
              </a:lnSpc>
              <a:spcBef>
                <a:spcPts val="0"/>
              </a:spcBef>
              <a:spcAft>
                <a:spcPts val="0"/>
              </a:spcAft>
              <a:buSzPts val="1600"/>
              <a:buChar char="❏"/>
            </a:pPr>
            <a:r>
              <a:rPr lang="en" sz="1600"/>
              <a:t>Customers care most about the taste of coffee/food, service, ambience when it comes to cafes. The overall experience matters more to them than the price they pay for the coffee.</a:t>
            </a:r>
            <a:endParaRPr sz="1600"/>
          </a:p>
          <a:p>
            <a:pPr marL="914400" lvl="1" indent="-323850" algn="l" rtl="0">
              <a:lnSpc>
                <a:spcPct val="115000"/>
              </a:lnSpc>
              <a:spcBef>
                <a:spcPts val="0"/>
              </a:spcBef>
              <a:spcAft>
                <a:spcPts val="0"/>
              </a:spcAft>
              <a:buSzPts val="1500"/>
              <a:buChar char="❏"/>
            </a:pPr>
            <a:r>
              <a:rPr lang="en" sz="1600"/>
              <a:t>Such insights can help cafes improve customer experience along with revenues. Similar analysis can be done for different types of restaurants and regions to gain valuable insights</a:t>
            </a:r>
            <a:r>
              <a:rPr lang="en" sz="1500"/>
              <a:t>.  </a:t>
            </a:r>
            <a:endParaRPr sz="1500"/>
          </a:p>
          <a:p>
            <a:pPr marL="457200" lvl="0" indent="0" algn="l" rtl="0">
              <a:lnSpc>
                <a:spcPct val="115000"/>
              </a:lnSpc>
              <a:spcBef>
                <a:spcPts val="0"/>
              </a:spcBef>
              <a:spcAft>
                <a:spcPts val="0"/>
              </a:spcAft>
              <a:buNone/>
            </a:pPr>
            <a:endParaRPr sz="1500"/>
          </a:p>
          <a:p>
            <a:pPr marL="457200" lvl="0" indent="-323850" algn="l" rtl="0">
              <a:lnSpc>
                <a:spcPct val="115000"/>
              </a:lnSpc>
              <a:spcBef>
                <a:spcPts val="0"/>
              </a:spcBef>
              <a:spcAft>
                <a:spcPts val="0"/>
              </a:spcAft>
              <a:buSzPts val="1500"/>
              <a:buChar char="❏"/>
            </a:pPr>
            <a:r>
              <a:rPr lang="en" sz="1500" b="1"/>
              <a:t>Techniques</a:t>
            </a:r>
            <a:endParaRPr sz="1500" b="1"/>
          </a:p>
          <a:p>
            <a:pPr marL="914400" lvl="1" indent="-330200" algn="l" rtl="0">
              <a:lnSpc>
                <a:spcPct val="115000"/>
              </a:lnSpc>
              <a:spcBef>
                <a:spcPts val="0"/>
              </a:spcBef>
              <a:spcAft>
                <a:spcPts val="0"/>
              </a:spcAft>
              <a:buSzPts val="1600"/>
              <a:buChar char="❏"/>
            </a:pPr>
            <a:r>
              <a:rPr lang="en" sz="1600"/>
              <a:t>Sentiment Analysis: Out of Naive Bayes and SVM Model, </a:t>
            </a:r>
            <a:r>
              <a:rPr lang="en" sz="1600" b="1"/>
              <a:t>Naive Bayes </a:t>
            </a:r>
            <a:r>
              <a:rPr lang="en" sz="1600"/>
              <a:t>gave a better F-1 score (0.69) for our dataset</a:t>
            </a:r>
            <a:endParaRPr sz="1600"/>
          </a:p>
          <a:p>
            <a:pPr marL="914400" lvl="1" indent="-330200" algn="l" rtl="0">
              <a:lnSpc>
                <a:spcPct val="115000"/>
              </a:lnSpc>
              <a:spcBef>
                <a:spcPts val="0"/>
              </a:spcBef>
              <a:spcAft>
                <a:spcPts val="0"/>
              </a:spcAft>
              <a:buSzPts val="1600"/>
              <a:buChar char="❏"/>
            </a:pPr>
            <a:r>
              <a:rPr lang="en" sz="1600"/>
              <a:t>Topic Classification: Out of KNN, Naive Bayes and SVM, </a:t>
            </a:r>
            <a:r>
              <a:rPr lang="en" sz="1600" b="1"/>
              <a:t>SVM</a:t>
            </a:r>
            <a:r>
              <a:rPr lang="en" sz="1600"/>
              <a:t> gives a better F-1 score (0.77) for out dataset.</a:t>
            </a:r>
            <a:endParaRPr sz="1600"/>
          </a:p>
        </p:txBody>
      </p:sp>
      <p:sp>
        <p:nvSpPr>
          <p:cNvPr id="330" name="Google Shape;330;p31"/>
          <p:cNvSpPr txBox="1">
            <a:spLocks noGrp="1"/>
          </p:cNvSpPr>
          <p:nvPr>
            <p:ph type="title"/>
          </p:nvPr>
        </p:nvSpPr>
        <p:spPr>
          <a:xfrm>
            <a:off x="144238" y="1836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Conclusion</a:t>
            </a:r>
            <a:endParaRPr/>
          </a:p>
        </p:txBody>
      </p:sp>
      <p:sp>
        <p:nvSpPr>
          <p:cNvPr id="331" name="Google Shape;331;p31"/>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2"/>
          <p:cNvSpPr txBox="1">
            <a:spLocks noGrp="1"/>
          </p:cNvSpPr>
          <p:nvPr>
            <p:ph type="body" idx="1"/>
          </p:nvPr>
        </p:nvSpPr>
        <p:spPr>
          <a:xfrm>
            <a:off x="229200" y="954850"/>
            <a:ext cx="8685600" cy="3118200"/>
          </a:xfrm>
          <a:prstGeom prst="rect">
            <a:avLst/>
          </a:prstGeom>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 sz="1800"/>
              <a:t>Improve the accuracy of our models using neural networks</a:t>
            </a:r>
            <a:endParaRPr sz="1800"/>
          </a:p>
          <a:p>
            <a:pPr marL="457200" lvl="0" indent="-342900" algn="l" rtl="0">
              <a:spcBef>
                <a:spcPts val="0"/>
              </a:spcBef>
              <a:spcAft>
                <a:spcPts val="0"/>
              </a:spcAft>
              <a:buSzPts val="1800"/>
              <a:buChar char="❏"/>
            </a:pPr>
            <a:r>
              <a:rPr lang="en" sz="1800"/>
              <a:t>Study in detail to handle sarcastic comments in reviews</a:t>
            </a:r>
            <a:endParaRPr sz="1800"/>
          </a:p>
          <a:p>
            <a:pPr marL="457200" lvl="0" indent="-342900" algn="l" rtl="0">
              <a:spcBef>
                <a:spcPts val="0"/>
              </a:spcBef>
              <a:spcAft>
                <a:spcPts val="0"/>
              </a:spcAft>
              <a:buSzPts val="1800"/>
              <a:buChar char="❏"/>
            </a:pPr>
            <a:r>
              <a:rPr lang="en" sz="1800"/>
              <a:t>Study the 3 star rating reviews as they can be the most honest reviews and get insights from these reviews</a:t>
            </a:r>
            <a:endParaRPr sz="1800"/>
          </a:p>
          <a:p>
            <a:pPr marL="457200" lvl="0" indent="-342900" algn="l" rtl="0">
              <a:spcBef>
                <a:spcPts val="0"/>
              </a:spcBef>
              <a:spcAft>
                <a:spcPts val="0"/>
              </a:spcAft>
              <a:buSzPts val="1800"/>
              <a:buChar char="❏"/>
            </a:pPr>
            <a:r>
              <a:rPr lang="en" sz="1800"/>
              <a:t>More analysis to help cafes improve the menu based on most popular customer choices</a:t>
            </a:r>
            <a:endParaRPr sz="1800"/>
          </a:p>
        </p:txBody>
      </p:sp>
      <p:sp>
        <p:nvSpPr>
          <p:cNvPr id="337" name="Google Shape;337;p32"/>
          <p:cNvSpPr txBox="1">
            <a:spLocks noGrp="1"/>
          </p:cNvSpPr>
          <p:nvPr>
            <p:ph type="title"/>
          </p:nvPr>
        </p:nvSpPr>
        <p:spPr>
          <a:xfrm>
            <a:off x="144238" y="1836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Future Work</a:t>
            </a:r>
            <a:endParaRPr/>
          </a:p>
        </p:txBody>
      </p:sp>
      <p:pic>
        <p:nvPicPr>
          <p:cNvPr id="338" name="Google Shape;338;p32"/>
          <p:cNvPicPr preferRelativeResize="0"/>
          <p:nvPr/>
        </p:nvPicPr>
        <p:blipFill>
          <a:blip r:embed="rId3">
            <a:alphaModFix/>
          </a:blip>
          <a:stretch>
            <a:fillRect/>
          </a:stretch>
        </p:blipFill>
        <p:spPr>
          <a:xfrm>
            <a:off x="3233875" y="2619748"/>
            <a:ext cx="2785825" cy="2045600"/>
          </a:xfrm>
          <a:prstGeom prst="rect">
            <a:avLst/>
          </a:prstGeom>
          <a:noFill/>
          <a:ln>
            <a:noFill/>
          </a:ln>
        </p:spPr>
      </p:pic>
      <p:sp>
        <p:nvSpPr>
          <p:cNvPr id="339" name="Google Shape;339;p32"/>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33"/>
          <p:cNvPicPr preferRelativeResize="0"/>
          <p:nvPr/>
        </p:nvPicPr>
        <p:blipFill>
          <a:blip r:embed="rId3">
            <a:alphaModFix/>
          </a:blip>
          <a:stretch>
            <a:fillRect/>
          </a:stretch>
        </p:blipFill>
        <p:spPr>
          <a:xfrm>
            <a:off x="48775" y="51750"/>
            <a:ext cx="9035599" cy="4710350"/>
          </a:xfrm>
          <a:prstGeom prst="rect">
            <a:avLst/>
          </a:prstGeom>
          <a:noFill/>
          <a:ln>
            <a:noFill/>
          </a:ln>
        </p:spPr>
      </p:pic>
      <p:sp>
        <p:nvSpPr>
          <p:cNvPr id="345" name="Google Shape;345;p33"/>
          <p:cNvSpPr txBox="1"/>
          <p:nvPr/>
        </p:nvSpPr>
        <p:spPr>
          <a:xfrm>
            <a:off x="2074375" y="795750"/>
            <a:ext cx="5090400" cy="7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latin typeface="Comfortaa"/>
                <a:ea typeface="Comfortaa"/>
                <a:cs typeface="Comfortaa"/>
                <a:sym typeface="Comfortaa"/>
              </a:rPr>
              <a:t>THANK YOU!</a:t>
            </a:r>
            <a:endParaRPr sz="4800" b="1">
              <a:latin typeface="Comfortaa"/>
              <a:ea typeface="Comfortaa"/>
              <a:cs typeface="Comfortaa"/>
              <a:sym typeface="Comfortaa"/>
            </a:endParaRPr>
          </a:p>
        </p:txBody>
      </p:sp>
      <p:sp>
        <p:nvSpPr>
          <p:cNvPr id="346" name="Google Shape;346;p33"/>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4"/>
          <p:cNvSpPr txBox="1"/>
          <p:nvPr/>
        </p:nvSpPr>
        <p:spPr>
          <a:xfrm>
            <a:off x="1363825" y="1983500"/>
            <a:ext cx="5090400" cy="7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latin typeface="Comfortaa"/>
                <a:ea typeface="Comfortaa"/>
                <a:cs typeface="Comfortaa"/>
                <a:sym typeface="Comfortaa"/>
              </a:rPr>
              <a:t>Q &amp; A</a:t>
            </a:r>
            <a:endParaRPr sz="4800" b="1">
              <a:latin typeface="Comfortaa"/>
              <a:ea typeface="Comfortaa"/>
              <a:cs typeface="Comfortaa"/>
              <a:sym typeface="Comfortaa"/>
            </a:endParaRPr>
          </a:p>
        </p:txBody>
      </p:sp>
      <p:pic>
        <p:nvPicPr>
          <p:cNvPr id="352" name="Google Shape;352;p34"/>
          <p:cNvPicPr preferRelativeResize="0"/>
          <p:nvPr/>
        </p:nvPicPr>
        <p:blipFill>
          <a:blip r:embed="rId3">
            <a:alphaModFix/>
          </a:blip>
          <a:stretch>
            <a:fillRect/>
          </a:stretch>
        </p:blipFill>
        <p:spPr>
          <a:xfrm>
            <a:off x="5404375" y="485088"/>
            <a:ext cx="2789150" cy="4173326"/>
          </a:xfrm>
          <a:prstGeom prst="rect">
            <a:avLst/>
          </a:prstGeom>
          <a:noFill/>
          <a:ln>
            <a:noFill/>
          </a:ln>
        </p:spPr>
      </p:pic>
      <p:sp>
        <p:nvSpPr>
          <p:cNvPr id="353" name="Google Shape;353;p34"/>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body" idx="1"/>
          </p:nvPr>
        </p:nvSpPr>
        <p:spPr>
          <a:xfrm>
            <a:off x="226200" y="673925"/>
            <a:ext cx="3884400" cy="2560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400">
                <a:highlight>
                  <a:srgbClr val="FFFFFF"/>
                </a:highlight>
              </a:rPr>
              <a:t>Online reviews and customer feedback can give businesses great insight in order to improve their business model.</a:t>
            </a:r>
            <a:endParaRPr sz="1400">
              <a:highlight>
                <a:srgbClr val="FFFFFF"/>
              </a:highlight>
            </a:endParaRPr>
          </a:p>
          <a:p>
            <a:pPr marL="0" lvl="0" indent="0" algn="l" rtl="0">
              <a:spcBef>
                <a:spcPts val="1200"/>
              </a:spcBef>
              <a:spcAft>
                <a:spcPts val="1200"/>
              </a:spcAft>
              <a:buNone/>
            </a:pPr>
            <a:r>
              <a:rPr lang="en" sz="1400">
                <a:highlight>
                  <a:srgbClr val="FFFFFF"/>
                </a:highlight>
              </a:rPr>
              <a:t>Our goal is to analyse the reviews for Coffee shops and Cafes in Manhattan,NY and develop methods to extract business intellect from reviews, to understand what factors cause customers to be satisfied or dissatisfied.This can help them to improve customer satisfaction and their profit.</a:t>
            </a:r>
            <a:endParaRPr sz="1400">
              <a:highlight>
                <a:srgbClr val="FFFFFF"/>
              </a:highlight>
            </a:endParaRPr>
          </a:p>
        </p:txBody>
      </p:sp>
      <p:sp>
        <p:nvSpPr>
          <p:cNvPr id="73" name="Google Shape;73;p11"/>
          <p:cNvSpPr txBox="1">
            <a:spLocks noGrp="1"/>
          </p:cNvSpPr>
          <p:nvPr>
            <p:ph type="title"/>
          </p:nvPr>
        </p:nvSpPr>
        <p:spPr>
          <a:xfrm>
            <a:off x="163388" y="1758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Introduction</a:t>
            </a:r>
            <a:endParaRPr/>
          </a:p>
        </p:txBody>
      </p:sp>
      <p:sp>
        <p:nvSpPr>
          <p:cNvPr id="74" name="Google Shape;74;p11"/>
          <p:cNvSpPr txBox="1"/>
          <p:nvPr/>
        </p:nvSpPr>
        <p:spPr>
          <a:xfrm>
            <a:off x="120600" y="3234725"/>
            <a:ext cx="3990000" cy="12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dk1"/>
                </a:solidFill>
                <a:highlight>
                  <a:srgbClr val="FFFFFF"/>
                </a:highlight>
              </a:rPr>
              <a:t>Method:</a:t>
            </a:r>
            <a:r>
              <a:rPr lang="en">
                <a:solidFill>
                  <a:schemeClr val="dk1"/>
                </a:solidFill>
                <a:highlight>
                  <a:srgbClr val="FFFFFF"/>
                </a:highlight>
              </a:rPr>
              <a:t> Develop models to extract all the reviews of cafes and determine the sentiment of the review and classify all the features that affect the review in our dataset.</a:t>
            </a:r>
            <a:endParaRPr>
              <a:solidFill>
                <a:schemeClr val="dk1"/>
              </a:solidFill>
              <a:highlight>
                <a:srgbClr val="FFFFFF"/>
              </a:highlight>
            </a:endParaRPr>
          </a:p>
          <a:p>
            <a:pPr marL="0" lvl="0" indent="0" algn="l" rtl="0">
              <a:spcBef>
                <a:spcPts val="1200"/>
              </a:spcBef>
              <a:spcAft>
                <a:spcPts val="1200"/>
              </a:spcAft>
              <a:buClr>
                <a:schemeClr val="dk1"/>
              </a:buClr>
              <a:buSzPts val="1100"/>
              <a:buFont typeface="Arial"/>
              <a:buNone/>
            </a:pPr>
            <a:r>
              <a:rPr lang="en">
                <a:solidFill>
                  <a:schemeClr val="dk1"/>
                </a:solidFill>
                <a:highlight>
                  <a:srgbClr val="FFFFFF"/>
                </a:highlight>
              </a:rPr>
              <a:t>Differentiate and compare the performance between all the models.</a:t>
            </a:r>
            <a:endParaRPr/>
          </a:p>
        </p:txBody>
      </p:sp>
      <p:pic>
        <p:nvPicPr>
          <p:cNvPr id="75" name="Google Shape;75;p11"/>
          <p:cNvPicPr preferRelativeResize="0"/>
          <p:nvPr/>
        </p:nvPicPr>
        <p:blipFill>
          <a:blip r:embed="rId3">
            <a:alphaModFix/>
          </a:blip>
          <a:stretch>
            <a:fillRect/>
          </a:stretch>
        </p:blipFill>
        <p:spPr>
          <a:xfrm>
            <a:off x="4110600" y="857600"/>
            <a:ext cx="4829225" cy="3495674"/>
          </a:xfrm>
          <a:prstGeom prst="rect">
            <a:avLst/>
          </a:prstGeom>
          <a:noFill/>
          <a:ln>
            <a:noFill/>
          </a:ln>
        </p:spPr>
      </p:pic>
      <p:sp>
        <p:nvSpPr>
          <p:cNvPr id="76" name="Google Shape;76;p11"/>
          <p:cNvSpPr/>
          <p:nvPr/>
        </p:nvSpPr>
        <p:spPr>
          <a:xfrm>
            <a:off x="5892250" y="3217325"/>
            <a:ext cx="477300" cy="1698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 name="Google Shape;77;p11"/>
          <p:cNvCxnSpPr/>
          <p:nvPr/>
        </p:nvCxnSpPr>
        <p:spPr>
          <a:xfrm flipH="1">
            <a:off x="6088450" y="2955300"/>
            <a:ext cx="281100" cy="243900"/>
          </a:xfrm>
          <a:prstGeom prst="straightConnector1">
            <a:avLst/>
          </a:prstGeom>
          <a:noFill/>
          <a:ln w="9525" cap="flat" cmpd="sng">
            <a:solidFill>
              <a:srgbClr val="00FF00"/>
            </a:solidFill>
            <a:prstDash val="solid"/>
            <a:round/>
            <a:headEnd type="none" w="med" len="med"/>
            <a:tailEnd type="triangle" w="med" len="med"/>
          </a:ln>
        </p:spPr>
      </p:cxnSp>
      <p:sp>
        <p:nvSpPr>
          <p:cNvPr id="78" name="Google Shape;78;p11"/>
          <p:cNvSpPr/>
          <p:nvPr/>
        </p:nvSpPr>
        <p:spPr>
          <a:xfrm>
            <a:off x="4966825" y="941475"/>
            <a:ext cx="477300" cy="1698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6504575" y="941475"/>
            <a:ext cx="543600" cy="1698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11"/>
          <p:cNvCxnSpPr/>
          <p:nvPr/>
        </p:nvCxnSpPr>
        <p:spPr>
          <a:xfrm flipH="1">
            <a:off x="5212150" y="697575"/>
            <a:ext cx="281100" cy="243900"/>
          </a:xfrm>
          <a:prstGeom prst="straightConnector1">
            <a:avLst/>
          </a:prstGeom>
          <a:noFill/>
          <a:ln w="9525" cap="flat" cmpd="sng">
            <a:solidFill>
              <a:srgbClr val="00FF00"/>
            </a:solidFill>
            <a:prstDash val="solid"/>
            <a:round/>
            <a:headEnd type="none" w="med" len="med"/>
            <a:tailEnd type="triangle" w="med" len="med"/>
          </a:ln>
        </p:spPr>
      </p:cxnSp>
      <p:cxnSp>
        <p:nvCxnSpPr>
          <p:cNvPr id="81" name="Google Shape;81;p11"/>
          <p:cNvCxnSpPr/>
          <p:nvPr/>
        </p:nvCxnSpPr>
        <p:spPr>
          <a:xfrm flipH="1">
            <a:off x="7048175" y="697575"/>
            <a:ext cx="281100" cy="243900"/>
          </a:xfrm>
          <a:prstGeom prst="straightConnector1">
            <a:avLst/>
          </a:prstGeom>
          <a:noFill/>
          <a:ln w="9525" cap="flat" cmpd="sng">
            <a:solidFill>
              <a:srgbClr val="00FF00"/>
            </a:solidFill>
            <a:prstDash val="solid"/>
            <a:round/>
            <a:headEnd type="none" w="med" len="med"/>
            <a:tailEnd type="triangle" w="med" len="med"/>
          </a:ln>
        </p:spPr>
      </p:cxnSp>
      <p:sp>
        <p:nvSpPr>
          <p:cNvPr id="82" name="Google Shape;82;p11"/>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body" idx="1"/>
          </p:nvPr>
        </p:nvSpPr>
        <p:spPr>
          <a:xfrm>
            <a:off x="227025" y="763950"/>
            <a:ext cx="8691600" cy="8565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Firstly, we extracted the links of the cafes and stored it into a list from the list of cafes on Yelp website.</a:t>
            </a:r>
            <a:endParaRPr sz="1500"/>
          </a:p>
          <a:p>
            <a:pPr marL="457200" lvl="0" indent="-323850" algn="l" rtl="0">
              <a:spcBef>
                <a:spcPts val="0"/>
              </a:spcBef>
              <a:spcAft>
                <a:spcPts val="0"/>
              </a:spcAft>
              <a:buSzPts val="1500"/>
              <a:buChar char="❏"/>
            </a:pPr>
            <a:r>
              <a:rPr lang="en" sz="1500"/>
              <a:t>The Selenium package was used to scrape this links</a:t>
            </a:r>
            <a:endParaRPr sz="1500"/>
          </a:p>
        </p:txBody>
      </p:sp>
      <p:sp>
        <p:nvSpPr>
          <p:cNvPr id="88" name="Google Shape;88;p12"/>
          <p:cNvSpPr txBox="1">
            <a:spLocks noGrp="1"/>
          </p:cNvSpPr>
          <p:nvPr>
            <p:ph type="title"/>
          </p:nvPr>
        </p:nvSpPr>
        <p:spPr>
          <a:xfrm>
            <a:off x="173988" y="197115"/>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Web scraping</a:t>
            </a:r>
            <a:endParaRPr/>
          </a:p>
        </p:txBody>
      </p:sp>
      <p:pic>
        <p:nvPicPr>
          <p:cNvPr id="89" name="Google Shape;89;p12"/>
          <p:cNvPicPr preferRelativeResize="0"/>
          <p:nvPr/>
        </p:nvPicPr>
        <p:blipFill>
          <a:blip r:embed="rId3">
            <a:alphaModFix/>
          </a:blip>
          <a:stretch>
            <a:fillRect/>
          </a:stretch>
        </p:blipFill>
        <p:spPr>
          <a:xfrm>
            <a:off x="152400" y="1620450"/>
            <a:ext cx="8839202" cy="1182274"/>
          </a:xfrm>
          <a:prstGeom prst="rect">
            <a:avLst/>
          </a:prstGeom>
          <a:noFill/>
          <a:ln>
            <a:noFill/>
          </a:ln>
        </p:spPr>
      </p:pic>
      <p:pic>
        <p:nvPicPr>
          <p:cNvPr id="90" name="Google Shape;90;p12"/>
          <p:cNvPicPr preferRelativeResize="0"/>
          <p:nvPr/>
        </p:nvPicPr>
        <p:blipFill>
          <a:blip r:embed="rId4">
            <a:alphaModFix/>
          </a:blip>
          <a:stretch>
            <a:fillRect/>
          </a:stretch>
        </p:blipFill>
        <p:spPr>
          <a:xfrm>
            <a:off x="180425" y="2802724"/>
            <a:ext cx="7290332" cy="1954551"/>
          </a:xfrm>
          <a:prstGeom prst="rect">
            <a:avLst/>
          </a:prstGeom>
          <a:noFill/>
          <a:ln>
            <a:noFill/>
          </a:ln>
        </p:spPr>
      </p:pic>
      <p:sp>
        <p:nvSpPr>
          <p:cNvPr id="91" name="Google Shape;91;p12"/>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3"/>
          <p:cNvSpPr txBox="1">
            <a:spLocks noGrp="1"/>
          </p:cNvSpPr>
          <p:nvPr>
            <p:ph type="body" idx="1"/>
          </p:nvPr>
        </p:nvSpPr>
        <p:spPr>
          <a:xfrm>
            <a:off x="227025" y="763950"/>
            <a:ext cx="8691600" cy="8565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Minimum of 10 constraints and 10269 reviews were considered to scrape the data of cafes from the list of links for our analysis.</a:t>
            </a:r>
            <a:endParaRPr sz="1500"/>
          </a:p>
          <a:p>
            <a:pPr marL="457200" lvl="0" indent="-323850" algn="l" rtl="0">
              <a:spcBef>
                <a:spcPts val="0"/>
              </a:spcBef>
              <a:spcAft>
                <a:spcPts val="0"/>
              </a:spcAft>
              <a:buSzPts val="1500"/>
              <a:buChar char="❏"/>
            </a:pPr>
            <a:r>
              <a:rPr lang="en" sz="1500"/>
              <a:t>Selenium was used to scrape the data and store it into a .CSV format file.</a:t>
            </a:r>
            <a:endParaRPr sz="1500"/>
          </a:p>
        </p:txBody>
      </p:sp>
      <p:sp>
        <p:nvSpPr>
          <p:cNvPr id="97" name="Google Shape;97;p13"/>
          <p:cNvSpPr txBox="1">
            <a:spLocks noGrp="1"/>
          </p:cNvSpPr>
          <p:nvPr>
            <p:ph type="title"/>
          </p:nvPr>
        </p:nvSpPr>
        <p:spPr>
          <a:xfrm>
            <a:off x="173988" y="197115"/>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Web scraping</a:t>
            </a:r>
            <a:endParaRPr/>
          </a:p>
        </p:txBody>
      </p:sp>
      <p:pic>
        <p:nvPicPr>
          <p:cNvPr id="98" name="Google Shape;98;p13"/>
          <p:cNvPicPr preferRelativeResize="0"/>
          <p:nvPr/>
        </p:nvPicPr>
        <p:blipFill rotWithShape="1">
          <a:blip r:embed="rId3">
            <a:alphaModFix/>
          </a:blip>
          <a:srcRect t="-1437" b="21997"/>
          <a:stretch/>
        </p:blipFill>
        <p:spPr>
          <a:xfrm>
            <a:off x="268700" y="1620325"/>
            <a:ext cx="8606600" cy="3023800"/>
          </a:xfrm>
          <a:prstGeom prst="rect">
            <a:avLst/>
          </a:prstGeom>
          <a:noFill/>
          <a:ln>
            <a:noFill/>
          </a:ln>
        </p:spPr>
      </p:pic>
      <p:sp>
        <p:nvSpPr>
          <p:cNvPr id="99" name="Google Shape;99;p13"/>
          <p:cNvSpPr/>
          <p:nvPr/>
        </p:nvSpPr>
        <p:spPr>
          <a:xfrm>
            <a:off x="2147250" y="1963225"/>
            <a:ext cx="1442400" cy="2484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4"/>
          <p:cNvPicPr preferRelativeResize="0"/>
          <p:nvPr/>
        </p:nvPicPr>
        <p:blipFill>
          <a:blip r:embed="rId3">
            <a:alphaModFix/>
          </a:blip>
          <a:stretch>
            <a:fillRect/>
          </a:stretch>
        </p:blipFill>
        <p:spPr>
          <a:xfrm>
            <a:off x="152400" y="3881873"/>
            <a:ext cx="8839200" cy="853950"/>
          </a:xfrm>
          <a:prstGeom prst="rect">
            <a:avLst/>
          </a:prstGeom>
          <a:noFill/>
          <a:ln>
            <a:noFill/>
          </a:ln>
        </p:spPr>
      </p:pic>
      <p:sp>
        <p:nvSpPr>
          <p:cNvPr id="106" name="Google Shape;106;p14"/>
          <p:cNvSpPr txBox="1">
            <a:spLocks noGrp="1"/>
          </p:cNvSpPr>
          <p:nvPr>
            <p:ph type="body" idx="1"/>
          </p:nvPr>
        </p:nvSpPr>
        <p:spPr>
          <a:xfrm>
            <a:off x="229200" y="837550"/>
            <a:ext cx="8685600" cy="14067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We polarised the dataset into highly positive (star rating = 4,5) and highly negative (star rating = 1,2).</a:t>
            </a:r>
            <a:endParaRPr sz="1500"/>
          </a:p>
          <a:p>
            <a:pPr marL="457200" lvl="0" indent="-323850" algn="l" rtl="0">
              <a:spcBef>
                <a:spcPts val="0"/>
              </a:spcBef>
              <a:spcAft>
                <a:spcPts val="0"/>
              </a:spcAft>
              <a:buSzPts val="1500"/>
              <a:buChar char="❏"/>
            </a:pPr>
            <a:r>
              <a:rPr lang="en" sz="1500"/>
              <a:t>These reviews were classified into 2 main categories as positive and negative reviews.</a:t>
            </a:r>
            <a:endParaRPr sz="1500"/>
          </a:p>
          <a:p>
            <a:pPr marL="457200" lvl="0" indent="-323850" algn="l" rtl="0">
              <a:spcBef>
                <a:spcPts val="0"/>
              </a:spcBef>
              <a:spcAft>
                <a:spcPts val="0"/>
              </a:spcAft>
              <a:buSzPts val="1500"/>
              <a:buChar char="❏"/>
            </a:pPr>
            <a:r>
              <a:rPr lang="en" sz="1500"/>
              <a:t>Further, review analysis was performed on the processed data to get the tokens to determine the sentiment and topics.</a:t>
            </a:r>
            <a:endParaRPr sz="1500"/>
          </a:p>
        </p:txBody>
      </p:sp>
      <p:sp>
        <p:nvSpPr>
          <p:cNvPr id="107" name="Google Shape;107;p14"/>
          <p:cNvSpPr txBox="1">
            <a:spLocks noGrp="1"/>
          </p:cNvSpPr>
          <p:nvPr>
            <p:ph type="title"/>
          </p:nvPr>
        </p:nvSpPr>
        <p:spPr>
          <a:xfrm>
            <a:off x="144238" y="1836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Data Processing</a:t>
            </a:r>
            <a:endParaRPr/>
          </a:p>
        </p:txBody>
      </p:sp>
      <p:pic>
        <p:nvPicPr>
          <p:cNvPr id="108" name="Google Shape;108;p14"/>
          <p:cNvPicPr preferRelativeResize="0"/>
          <p:nvPr/>
        </p:nvPicPr>
        <p:blipFill rotWithShape="1">
          <a:blip r:embed="rId4">
            <a:alphaModFix/>
          </a:blip>
          <a:srcRect b="24167"/>
          <a:stretch/>
        </p:blipFill>
        <p:spPr>
          <a:xfrm>
            <a:off x="854775" y="2035900"/>
            <a:ext cx="6925150" cy="1464175"/>
          </a:xfrm>
          <a:prstGeom prst="rect">
            <a:avLst/>
          </a:prstGeom>
          <a:noFill/>
          <a:ln>
            <a:noFill/>
          </a:ln>
        </p:spPr>
      </p:pic>
      <p:cxnSp>
        <p:nvCxnSpPr>
          <p:cNvPr id="109" name="Google Shape;109;p14"/>
          <p:cNvCxnSpPr/>
          <p:nvPr/>
        </p:nvCxnSpPr>
        <p:spPr>
          <a:xfrm>
            <a:off x="2456150" y="2895575"/>
            <a:ext cx="350100" cy="0"/>
          </a:xfrm>
          <a:prstGeom prst="straightConnector1">
            <a:avLst/>
          </a:prstGeom>
          <a:noFill/>
          <a:ln w="9525" cap="flat" cmpd="sng">
            <a:solidFill>
              <a:schemeClr val="dk2"/>
            </a:solidFill>
            <a:prstDash val="solid"/>
            <a:round/>
            <a:headEnd type="none" w="med" len="med"/>
            <a:tailEnd type="triangle" w="med" len="med"/>
          </a:ln>
        </p:spPr>
      </p:cxnSp>
      <p:sp>
        <p:nvSpPr>
          <p:cNvPr id="110" name="Google Shape;110;p14"/>
          <p:cNvSpPr txBox="1"/>
          <p:nvPr/>
        </p:nvSpPr>
        <p:spPr>
          <a:xfrm>
            <a:off x="229200" y="3500075"/>
            <a:ext cx="3000000" cy="402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Top Frequent Tokens are:</a:t>
            </a:r>
            <a:endParaRPr/>
          </a:p>
        </p:txBody>
      </p:sp>
      <p:sp>
        <p:nvSpPr>
          <p:cNvPr id="111" name="Google Shape;111;p14"/>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body" idx="1"/>
          </p:nvPr>
        </p:nvSpPr>
        <p:spPr>
          <a:xfrm>
            <a:off x="229200" y="742100"/>
            <a:ext cx="8685600" cy="4020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Analysis of cafes and ratings</a:t>
            </a:r>
            <a:endParaRPr sz="1500"/>
          </a:p>
        </p:txBody>
      </p:sp>
      <p:sp>
        <p:nvSpPr>
          <p:cNvPr id="117" name="Google Shape;117;p15"/>
          <p:cNvSpPr txBox="1">
            <a:spLocks noGrp="1"/>
          </p:cNvSpPr>
          <p:nvPr>
            <p:ph type="title"/>
          </p:nvPr>
        </p:nvSpPr>
        <p:spPr>
          <a:xfrm>
            <a:off x="144238" y="1836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Exploratory Data Analysis (EDA)</a:t>
            </a:r>
            <a:endParaRPr/>
          </a:p>
        </p:txBody>
      </p:sp>
      <p:sp>
        <p:nvSpPr>
          <p:cNvPr id="118" name="Google Shape;118;p15"/>
          <p:cNvSpPr txBox="1">
            <a:spLocks noGrp="1"/>
          </p:cNvSpPr>
          <p:nvPr>
            <p:ph type="body" idx="1"/>
          </p:nvPr>
        </p:nvSpPr>
        <p:spPr>
          <a:xfrm>
            <a:off x="229200" y="3881875"/>
            <a:ext cx="8685600" cy="7530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 sz="1400"/>
              <a:t>We used tableau to locate the cafes and coffee shops across Manhattan to get an overview of the type of cafes in terms of their star ratings.</a:t>
            </a:r>
            <a:endParaRPr sz="1400"/>
          </a:p>
          <a:p>
            <a:pPr marL="457200" lvl="0" indent="-317500" algn="l" rtl="0">
              <a:spcBef>
                <a:spcPts val="0"/>
              </a:spcBef>
              <a:spcAft>
                <a:spcPts val="0"/>
              </a:spcAft>
              <a:buSzPts val="1400"/>
              <a:buChar char="❏"/>
            </a:pPr>
            <a:r>
              <a:rPr lang="en" sz="1400"/>
              <a:t>From the graph, it can be concluded that the Midtown area of Manhattan has a lot of 4.5 and 5 star rating cafes </a:t>
            </a:r>
            <a:endParaRPr sz="1400"/>
          </a:p>
        </p:txBody>
      </p:sp>
      <p:pic>
        <p:nvPicPr>
          <p:cNvPr id="119" name="Google Shape;119;p15"/>
          <p:cNvPicPr preferRelativeResize="0"/>
          <p:nvPr/>
        </p:nvPicPr>
        <p:blipFill rotWithShape="1">
          <a:blip r:embed="rId3">
            <a:alphaModFix/>
          </a:blip>
          <a:srcRect l="27060" t="20038"/>
          <a:stretch/>
        </p:blipFill>
        <p:spPr>
          <a:xfrm>
            <a:off x="1978925" y="1018475"/>
            <a:ext cx="5540724" cy="2863399"/>
          </a:xfrm>
          <a:prstGeom prst="rect">
            <a:avLst/>
          </a:prstGeom>
          <a:noFill/>
          <a:ln>
            <a:noFill/>
          </a:ln>
        </p:spPr>
      </p:pic>
      <p:sp>
        <p:nvSpPr>
          <p:cNvPr id="120" name="Google Shape;120;p15"/>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body" idx="1"/>
          </p:nvPr>
        </p:nvSpPr>
        <p:spPr>
          <a:xfrm>
            <a:off x="229200" y="837550"/>
            <a:ext cx="8685600" cy="4020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Analysis of Review length </a:t>
            </a:r>
            <a:endParaRPr sz="1500"/>
          </a:p>
        </p:txBody>
      </p:sp>
      <p:sp>
        <p:nvSpPr>
          <p:cNvPr id="126" name="Google Shape;126;p16"/>
          <p:cNvSpPr txBox="1">
            <a:spLocks noGrp="1"/>
          </p:cNvSpPr>
          <p:nvPr>
            <p:ph type="title"/>
          </p:nvPr>
        </p:nvSpPr>
        <p:spPr>
          <a:xfrm>
            <a:off x="144238" y="1836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Exploratory Data Analysis (EDA)</a:t>
            </a:r>
            <a:endParaRPr/>
          </a:p>
        </p:txBody>
      </p:sp>
      <p:sp>
        <p:nvSpPr>
          <p:cNvPr id="127" name="Google Shape;127;p16"/>
          <p:cNvSpPr txBox="1">
            <a:spLocks noGrp="1"/>
          </p:cNvSpPr>
          <p:nvPr>
            <p:ph type="body" idx="1"/>
          </p:nvPr>
        </p:nvSpPr>
        <p:spPr>
          <a:xfrm>
            <a:off x="229200" y="3651850"/>
            <a:ext cx="8685600" cy="9831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The graphs depicts the distribution of review length is almost the same along all the star ratings.</a:t>
            </a:r>
            <a:endParaRPr sz="1500"/>
          </a:p>
          <a:p>
            <a:pPr marL="457200" lvl="0" indent="-323850" algn="l" rtl="0">
              <a:spcBef>
                <a:spcPts val="0"/>
              </a:spcBef>
              <a:spcAft>
                <a:spcPts val="0"/>
              </a:spcAft>
              <a:buSzPts val="1500"/>
              <a:buChar char="❏"/>
            </a:pPr>
            <a:r>
              <a:rPr lang="en" sz="1500"/>
              <a:t>The individual star ratings does not actually affect the length of the review and review length is not much of a crucial factor to study for this dataset.</a:t>
            </a:r>
            <a:endParaRPr sz="1500"/>
          </a:p>
        </p:txBody>
      </p:sp>
      <p:pic>
        <p:nvPicPr>
          <p:cNvPr id="128" name="Google Shape;128;p16"/>
          <p:cNvPicPr preferRelativeResize="0"/>
          <p:nvPr/>
        </p:nvPicPr>
        <p:blipFill rotWithShape="1">
          <a:blip r:embed="rId3">
            <a:alphaModFix/>
          </a:blip>
          <a:srcRect l="1096" t="7717" r="1825" b="3982"/>
          <a:stretch/>
        </p:blipFill>
        <p:spPr>
          <a:xfrm>
            <a:off x="48925" y="1259775"/>
            <a:ext cx="6384175" cy="2070625"/>
          </a:xfrm>
          <a:prstGeom prst="rect">
            <a:avLst/>
          </a:prstGeom>
          <a:noFill/>
          <a:ln>
            <a:noFill/>
          </a:ln>
        </p:spPr>
      </p:pic>
      <p:pic>
        <p:nvPicPr>
          <p:cNvPr id="129" name="Google Shape;129;p16"/>
          <p:cNvPicPr preferRelativeResize="0"/>
          <p:nvPr/>
        </p:nvPicPr>
        <p:blipFill rotWithShape="1">
          <a:blip r:embed="rId4">
            <a:alphaModFix/>
          </a:blip>
          <a:srcRect l="3024" t="4333" r="6148"/>
          <a:stretch/>
        </p:blipFill>
        <p:spPr>
          <a:xfrm>
            <a:off x="6274025" y="1339950"/>
            <a:ext cx="2820975" cy="1910275"/>
          </a:xfrm>
          <a:prstGeom prst="rect">
            <a:avLst/>
          </a:prstGeom>
          <a:noFill/>
          <a:ln>
            <a:noFill/>
          </a:ln>
        </p:spPr>
      </p:pic>
      <p:sp>
        <p:nvSpPr>
          <p:cNvPr id="130" name="Google Shape;130;p16"/>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body" idx="1"/>
          </p:nvPr>
        </p:nvSpPr>
        <p:spPr>
          <a:xfrm>
            <a:off x="229200" y="837550"/>
            <a:ext cx="8685600" cy="4020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Analysis of tokens </a:t>
            </a:r>
            <a:endParaRPr sz="1500"/>
          </a:p>
        </p:txBody>
      </p:sp>
      <p:sp>
        <p:nvSpPr>
          <p:cNvPr id="136" name="Google Shape;136;p17"/>
          <p:cNvSpPr txBox="1">
            <a:spLocks noGrp="1"/>
          </p:cNvSpPr>
          <p:nvPr>
            <p:ph type="title"/>
          </p:nvPr>
        </p:nvSpPr>
        <p:spPr>
          <a:xfrm>
            <a:off x="144238" y="183690"/>
            <a:ext cx="7303200" cy="40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Exploratory Data Analysis (EDA)</a:t>
            </a:r>
            <a:endParaRPr/>
          </a:p>
        </p:txBody>
      </p:sp>
      <p:sp>
        <p:nvSpPr>
          <p:cNvPr id="137" name="Google Shape;137;p17"/>
          <p:cNvSpPr txBox="1">
            <a:spLocks noGrp="1"/>
          </p:cNvSpPr>
          <p:nvPr>
            <p:ph type="body" idx="1"/>
          </p:nvPr>
        </p:nvSpPr>
        <p:spPr>
          <a:xfrm>
            <a:off x="229200" y="3651850"/>
            <a:ext cx="8685600" cy="9831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 sz="1500"/>
              <a:t>Top common tokens: good, great, nice, delicious.</a:t>
            </a:r>
            <a:endParaRPr sz="1500"/>
          </a:p>
          <a:p>
            <a:pPr marL="457200" lvl="0" indent="-323850" algn="l" rtl="0">
              <a:spcBef>
                <a:spcPts val="0"/>
              </a:spcBef>
              <a:spcAft>
                <a:spcPts val="0"/>
              </a:spcAft>
              <a:buSzPts val="1500"/>
              <a:buChar char="❏"/>
            </a:pPr>
            <a:r>
              <a:rPr lang="en" sz="1500"/>
              <a:t>The top tokens that occur before lemmatization consists of coffee, place, shop, really, get, etc. which are not important for our analysis and so we only focussed on adjectives tokens using lemmatization and POS tag.</a:t>
            </a:r>
            <a:endParaRPr sz="1500"/>
          </a:p>
        </p:txBody>
      </p:sp>
      <p:pic>
        <p:nvPicPr>
          <p:cNvPr id="138" name="Google Shape;138;p17"/>
          <p:cNvPicPr preferRelativeResize="0"/>
          <p:nvPr/>
        </p:nvPicPr>
        <p:blipFill>
          <a:blip r:embed="rId3">
            <a:alphaModFix/>
          </a:blip>
          <a:stretch>
            <a:fillRect/>
          </a:stretch>
        </p:blipFill>
        <p:spPr>
          <a:xfrm>
            <a:off x="152400" y="1391950"/>
            <a:ext cx="3728654" cy="2107500"/>
          </a:xfrm>
          <a:prstGeom prst="rect">
            <a:avLst/>
          </a:prstGeom>
          <a:noFill/>
          <a:ln>
            <a:noFill/>
          </a:ln>
        </p:spPr>
      </p:pic>
      <p:cxnSp>
        <p:nvCxnSpPr>
          <p:cNvPr id="139" name="Google Shape;139;p17"/>
          <p:cNvCxnSpPr/>
          <p:nvPr/>
        </p:nvCxnSpPr>
        <p:spPr>
          <a:xfrm flipH="1">
            <a:off x="4322475" y="932950"/>
            <a:ext cx="10800" cy="2566500"/>
          </a:xfrm>
          <a:prstGeom prst="straightConnector1">
            <a:avLst/>
          </a:prstGeom>
          <a:noFill/>
          <a:ln w="9525" cap="flat" cmpd="sng">
            <a:solidFill>
              <a:schemeClr val="dk2"/>
            </a:solidFill>
            <a:prstDash val="solid"/>
            <a:round/>
            <a:headEnd type="none" w="med" len="med"/>
            <a:tailEnd type="none" w="med" len="med"/>
          </a:ln>
        </p:spPr>
      </p:cxnSp>
      <p:pic>
        <p:nvPicPr>
          <p:cNvPr id="140" name="Google Shape;140;p17"/>
          <p:cNvPicPr preferRelativeResize="0"/>
          <p:nvPr/>
        </p:nvPicPr>
        <p:blipFill>
          <a:blip r:embed="rId4">
            <a:alphaModFix/>
          </a:blip>
          <a:stretch>
            <a:fillRect/>
          </a:stretch>
        </p:blipFill>
        <p:spPr>
          <a:xfrm>
            <a:off x="4572000" y="884175"/>
            <a:ext cx="4141200" cy="2465600"/>
          </a:xfrm>
          <a:prstGeom prst="rect">
            <a:avLst/>
          </a:prstGeom>
          <a:noFill/>
          <a:ln>
            <a:noFill/>
          </a:ln>
        </p:spPr>
      </p:pic>
      <p:sp>
        <p:nvSpPr>
          <p:cNvPr id="141" name="Google Shape;141;p17"/>
          <p:cNvSpPr txBox="1"/>
          <p:nvPr/>
        </p:nvSpPr>
        <p:spPr>
          <a:xfrm>
            <a:off x="833550" y="3255400"/>
            <a:ext cx="2672400" cy="16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Top 20 tokens before lemmatization </a:t>
            </a:r>
            <a:endParaRPr sz="1000"/>
          </a:p>
        </p:txBody>
      </p:sp>
      <p:sp>
        <p:nvSpPr>
          <p:cNvPr id="142" name="Google Shape;142;p17"/>
          <p:cNvSpPr txBox="1"/>
          <p:nvPr/>
        </p:nvSpPr>
        <p:spPr>
          <a:xfrm>
            <a:off x="5344675" y="3272950"/>
            <a:ext cx="2672400" cy="2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Top 20 tokens after lemmatization </a:t>
            </a:r>
            <a:endParaRPr sz="1000"/>
          </a:p>
        </p:txBody>
      </p:sp>
      <p:sp>
        <p:nvSpPr>
          <p:cNvPr id="143" name="Google Shape;143;p17"/>
          <p:cNvSpPr txBox="1">
            <a:spLocks noGrp="1"/>
          </p:cNvSpPr>
          <p:nvPr>
            <p:ph type="sldNum" idx="12"/>
          </p:nvPr>
        </p:nvSpPr>
        <p:spPr>
          <a:xfrm>
            <a:off x="8546351" y="4845705"/>
            <a:ext cx="4767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1136</Words>
  <Application>Microsoft Office PowerPoint</Application>
  <PresentationFormat>On-screen Show (16:9)</PresentationFormat>
  <Paragraphs>158</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Arial</vt:lpstr>
      <vt:lpstr>Comfortaa</vt:lpstr>
      <vt:lpstr>Century Gothic</vt:lpstr>
      <vt:lpstr>Content - No Photos</vt:lpstr>
      <vt:lpstr>Analysis of           Reviews for Cafes in NYC </vt:lpstr>
      <vt:lpstr>Contents</vt:lpstr>
      <vt:lpstr>Introduction</vt:lpstr>
      <vt:lpstr>Web scraping</vt:lpstr>
      <vt:lpstr>Web scraping</vt:lpstr>
      <vt:lpstr>Data Processing</vt:lpstr>
      <vt:lpstr>Exploratory Data Analysis (EDA)</vt:lpstr>
      <vt:lpstr>Exploratory Data Analysis (EDA)</vt:lpstr>
      <vt:lpstr>Exploratory Data Analysis (EDA)</vt:lpstr>
      <vt:lpstr>Exploratory Data Analysis (EDA)</vt:lpstr>
      <vt:lpstr>Text Analytics Models</vt:lpstr>
      <vt:lpstr>Sentiment Analysis using Naive Bayes</vt:lpstr>
      <vt:lpstr>Naive Bayes Model</vt:lpstr>
      <vt:lpstr>Sentiment Analysis using SVM Model</vt:lpstr>
      <vt:lpstr>Text Analytics Models</vt:lpstr>
      <vt:lpstr>Topic Modeling using KNN(Tuning K=1 to 10)</vt:lpstr>
      <vt:lpstr>Topic Modeling using Naive Bayes</vt:lpstr>
      <vt:lpstr>Topic Modeling using SVM Model(Best)</vt:lpstr>
      <vt:lpstr>Unsupervised Sentiment Analysis: VADER</vt:lpstr>
      <vt:lpstr>Application</vt:lpstr>
      <vt:lpstr>Application</vt:lpstr>
      <vt:lpstr>Application</vt:lpstr>
      <vt:lpstr>Conclusion</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Reviews for Cafes in NYC </dc:title>
  <cp:lastModifiedBy>Krishma Shah</cp:lastModifiedBy>
  <cp:revision>1</cp:revision>
  <dcterms:modified xsi:type="dcterms:W3CDTF">2019-05-02T15:52:36Z</dcterms:modified>
</cp:coreProperties>
</file>